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8288000" cy="10287000"/>
  <p:notesSz cx="6858000" cy="9144000"/>
  <p:embeddedFontLst>
    <p:embeddedFont>
      <p:font typeface="Agrandir" panose="020B0604020202020204" charset="0"/>
      <p:regular r:id="rId14"/>
    </p:embeddedFont>
    <p:embeddedFont>
      <p:font typeface="Agrandir Bold" panose="020B0604020202020204" charset="0"/>
      <p:regular r:id="rId15"/>
    </p:embeddedFont>
    <p:embeddedFont>
      <p:font typeface="Calibri" panose="020F0502020204030204" pitchFamily="34" charset="0"/>
      <p:regular r:id="rId16"/>
      <p:bold r:id="rId17"/>
      <p:italic r:id="rId18"/>
      <p:boldItalic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>
        <p:scale>
          <a:sx n="53" d="100"/>
          <a:sy n="53" d="100"/>
        </p:scale>
        <p:origin x="96" y="-9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A46FF5-FFBA-4D3A-A727-DE18FC1FE4A9}" type="datetimeFigureOut">
              <a:rPr lang="en-US" smtClean="0"/>
              <a:t>5/24/2025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0764BD-97FE-4EF1-8CFA-EED20603D2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1151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0764BD-97FE-4EF1-8CFA-EED20603D28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9704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g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oracle.com/en/database/oracle/oracle-database/19/sqlrf/index.html" TargetMode="External"/><Relationship Id="rId2" Type="http://schemas.openxmlformats.org/officeDocument/2006/relationships/hyperlink" Target="https://bpmn.io/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gif"/><Relationship Id="rId5" Type="http://schemas.openxmlformats.org/officeDocument/2006/relationships/image" Target="../media/image20.gif"/><Relationship Id="rId4" Type="http://schemas.openxmlformats.org/officeDocument/2006/relationships/hyperlink" Target="https://www.netsuite.com/portal/resource/articles/inventory-management/what-are-inventory-management-controls.shtml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7.xml"/><Relationship Id="rId3" Type="http://schemas.openxmlformats.org/officeDocument/2006/relationships/image" Target="../media/image5.svg"/><Relationship Id="rId7" Type="http://schemas.openxmlformats.org/officeDocument/2006/relationships/slide" Target="slide6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slide" Target="slide5.xml"/><Relationship Id="rId5" Type="http://schemas.openxmlformats.org/officeDocument/2006/relationships/slide" Target="slide4.xml"/><Relationship Id="rId10" Type="http://schemas.openxmlformats.org/officeDocument/2006/relationships/slide" Target="slide11.xml"/><Relationship Id="rId4" Type="http://schemas.openxmlformats.org/officeDocument/2006/relationships/slide" Target="slide3.xml"/><Relationship Id="rId9" Type="http://schemas.openxmlformats.org/officeDocument/2006/relationships/slide" Target="slide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slide" Target="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25000"/>
          </a:blip>
          <a:srcRect/>
          <a:stretch>
            <a:fillRect/>
          </a:stretch>
        </p:blipFill>
        <p:spPr>
          <a:xfrm rot="-10800000">
            <a:off x="6333452" y="-1797179"/>
            <a:ext cx="15735219" cy="13881357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3000871" y="1783221"/>
            <a:ext cx="12733519" cy="6720558"/>
            <a:chOff x="0" y="0"/>
            <a:chExt cx="16978026" cy="8960745"/>
          </a:xfrm>
        </p:grpSpPr>
        <p:sp>
          <p:nvSpPr>
            <p:cNvPr id="4" name="TextBox 4"/>
            <p:cNvSpPr txBox="1"/>
            <p:nvPr/>
          </p:nvSpPr>
          <p:spPr>
            <a:xfrm>
              <a:off x="0" y="-221615"/>
              <a:ext cx="16978026" cy="73731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667"/>
                </a:lnSpc>
              </a:pPr>
              <a:r>
                <a:rPr lang="en-US" sz="12425" dirty="0">
                  <a:solidFill>
                    <a:srgbClr val="2B2B2B"/>
                  </a:solidFill>
                  <a:latin typeface="Agrandir"/>
                  <a:ea typeface="Agrandir"/>
                  <a:cs typeface="Agrandir"/>
                  <a:sym typeface="Agrandir"/>
                </a:rPr>
                <a:t>Farmers Market Database Project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7487704"/>
              <a:ext cx="16978026" cy="14730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6"/>
                </a:lnSpc>
                <a:spcBef>
                  <a:spcPct val="0"/>
                </a:spcBef>
              </a:pPr>
              <a:r>
                <a:rPr lang="en-US" sz="3004">
                  <a:solidFill>
                    <a:srgbClr val="2B2B2B"/>
                  </a:solidFill>
                  <a:latin typeface="Agrandir"/>
                  <a:ea typeface="Agrandir"/>
                  <a:cs typeface="Agrandir"/>
                  <a:sym typeface="Agrandir"/>
                </a:rPr>
                <a:t>ATETE MUHIRE Gretta Varria</a:t>
              </a:r>
            </a:p>
            <a:p>
              <a:pPr algn="ctr">
                <a:lnSpc>
                  <a:spcPts val="4206"/>
                </a:lnSpc>
                <a:spcBef>
                  <a:spcPct val="0"/>
                </a:spcBef>
              </a:pPr>
              <a:r>
                <a:rPr lang="en-US" sz="3004">
                  <a:solidFill>
                    <a:srgbClr val="2B2B2B"/>
                  </a:solidFill>
                  <a:latin typeface="Agrandir"/>
                  <a:ea typeface="Agrandir"/>
                  <a:cs typeface="Agrandir"/>
                  <a:sym typeface="Agrandir"/>
                </a:rPr>
                <a:t>26258</a:t>
              </a:r>
            </a:p>
          </p:txBody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3">
            <a:alphaModFix amt="50000"/>
          </a:blip>
          <a:srcRect/>
          <a:stretch>
            <a:fillRect/>
          </a:stretch>
        </p:blipFill>
        <p:spPr>
          <a:xfrm>
            <a:off x="-2318726" y="-376453"/>
            <a:ext cx="9743013" cy="1709948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>
            <a:alphaModFix amt="25000"/>
          </a:blip>
          <a:srcRect/>
          <a:stretch>
            <a:fillRect/>
          </a:stretch>
        </p:blipFill>
        <p:spPr>
          <a:xfrm rot="-7199120">
            <a:off x="-2896988" y="-1002021"/>
            <a:ext cx="5793977" cy="589544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921370" y="991777"/>
            <a:ext cx="337930" cy="337930"/>
          </a:xfrm>
          <a:custGeom>
            <a:avLst/>
            <a:gdLst/>
            <a:ahLst/>
            <a:cxnLst/>
            <a:rect l="l" t="t" r="r" b="b"/>
            <a:pathLst>
              <a:path w="337930" h="337930">
                <a:moveTo>
                  <a:pt x="0" y="0"/>
                </a:moveTo>
                <a:lnTo>
                  <a:pt x="337930" y="0"/>
                </a:lnTo>
                <a:lnTo>
                  <a:pt x="337930" y="337930"/>
                </a:lnTo>
                <a:lnTo>
                  <a:pt x="0" y="3379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alphaModFix amt="25000"/>
          </a:blip>
          <a:srcRect/>
          <a:stretch>
            <a:fillRect/>
          </a:stretch>
        </p:blipFill>
        <p:spPr>
          <a:xfrm rot="-2932469">
            <a:off x="-2458732" y="-2682360"/>
            <a:ext cx="14388035" cy="16061643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2120566" y="472967"/>
            <a:ext cx="14046868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5400" b="1" dirty="0">
                <a:effectLst/>
                <a:latin typeface="Agrandir" panose="020B0604020202020204" charset="0"/>
              </a:rPr>
              <a:t>Implementation Overview and Conclusion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CE7C742-8CA3-4A93-8F4B-0A1C686DB55E}"/>
              </a:ext>
            </a:extLst>
          </p:cNvPr>
          <p:cNvSpPr txBox="1"/>
          <p:nvPr/>
        </p:nvSpPr>
        <p:spPr>
          <a:xfrm>
            <a:off x="10460902" y="1829762"/>
            <a:ext cx="607449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3200" b="1" dirty="0">
                <a:latin typeface="Arial" panose="020B0604020202020204" pitchFamily="34" charset="0"/>
              </a:rPr>
              <a:t>Summary</a:t>
            </a:r>
            <a:r>
              <a:rPr lang="en-US" altLang="en-US" sz="3200" dirty="0">
                <a:latin typeface="Arial" panose="020B0604020202020204" pitchFamily="34" charset="0"/>
              </a:rPr>
              <a:t>: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3200" dirty="0">
                <a:latin typeface="Arial" panose="020B0604020202020204" pitchFamily="34" charset="0"/>
              </a:rPr>
              <a:t>Prevents stockouts and tracks sales history effectively.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3200" dirty="0">
                <a:latin typeface="Arial" panose="020B0604020202020204" pitchFamily="34" charset="0"/>
              </a:rPr>
              <a:t>Simplifies vendor management with accurate, real-time reporting.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3200" dirty="0">
                <a:latin typeface="Arial" panose="020B0604020202020204" pitchFamily="34" charset="0"/>
              </a:rPr>
              <a:t>Enhances decision-making through automated inventory and sales insights.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C8E38F9-CB98-4EFC-9ADA-EB45C896D4B7}"/>
              </a:ext>
            </a:extLst>
          </p:cNvPr>
          <p:cNvSpPr txBox="1"/>
          <p:nvPr/>
        </p:nvSpPr>
        <p:spPr>
          <a:xfrm>
            <a:off x="990600" y="1829763"/>
            <a:ext cx="64770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Implementation Details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Data Storage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Oracle Database for robust data management.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Business Logic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PL/SQL for sales calculations and inventory updates.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User Interface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User-friendly interface for vendors and market managers.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E4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838200" y="480179"/>
            <a:ext cx="17888465" cy="8111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509"/>
              </a:lnSpc>
              <a:spcBef>
                <a:spcPct val="0"/>
              </a:spcBef>
            </a:pPr>
            <a:r>
              <a:rPr lang="en-US" sz="5400" b="1" dirty="0">
                <a:effectLst/>
                <a:latin typeface="Agrandir" panose="020B0604020202020204" charset="0"/>
              </a:rPr>
              <a:t>Recommendations, Future Work, and References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B88E056-958A-4880-AE7C-60C2DE0665C2}"/>
              </a:ext>
            </a:extLst>
          </p:cNvPr>
          <p:cNvSpPr txBox="1"/>
          <p:nvPr/>
        </p:nvSpPr>
        <p:spPr>
          <a:xfrm>
            <a:off x="10134600" y="2476500"/>
            <a:ext cx="6781800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3200" b="1" dirty="0">
                <a:effectLst/>
                <a:latin typeface="Agrandir" panose="020B0604020202020204" charset="0"/>
              </a:rPr>
              <a:t>References: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3200" b="1" dirty="0">
              <a:effectLst/>
              <a:latin typeface="Agrandir" panose="020B0604020202020204" charset="0"/>
            </a:endParaRP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400" dirty="0">
                <a:latin typeface="Arial" panose="020B0604020202020204" pitchFamily="34" charset="0"/>
              </a:rPr>
              <a:t>Business Process Model and Notation (BPMN) standards: </a:t>
            </a:r>
            <a:r>
              <a:rPr lang="en-US" altLang="en-US" sz="2400" dirty="0">
                <a:latin typeface="Arial" panose="020B0604020202020204" pitchFamily="34" charset="0"/>
                <a:hlinkClick r:id="rId2"/>
              </a:rPr>
              <a:t>https://bpmn.io/</a:t>
            </a:r>
            <a:r>
              <a:rPr lang="en-US" altLang="en-US" sz="2400" dirty="0">
                <a:latin typeface="Arial" panose="020B0604020202020204" pitchFamily="34" charset="0"/>
              </a:rPr>
              <a:t> </a:t>
            </a: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altLang="en-US" sz="2400" dirty="0">
              <a:latin typeface="Arial" panose="020B0604020202020204" pitchFamily="34" charset="0"/>
            </a:endParaRP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400" dirty="0">
                <a:latin typeface="Arial" panose="020B0604020202020204" pitchFamily="34" charset="0"/>
              </a:rPr>
              <a:t>Oracle Database documentation for SQL and PL/SQL: </a:t>
            </a:r>
            <a:r>
              <a:rPr lang="en-US" altLang="en-US" sz="2400" dirty="0">
                <a:latin typeface="Arial" panose="020B0604020202020204" pitchFamily="34" charset="0"/>
                <a:hlinkClick r:id="rId3"/>
              </a:rPr>
              <a:t>https://docs.oracle.com/en/database/oracle/oracle-database/19/sqlrf/index.html</a:t>
            </a:r>
            <a:r>
              <a:rPr lang="en-US" altLang="en-US" sz="2400" dirty="0">
                <a:latin typeface="Arial" panose="020B0604020202020204" pitchFamily="34" charset="0"/>
              </a:rPr>
              <a:t> </a:t>
            </a: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altLang="en-US" sz="2400" dirty="0">
              <a:latin typeface="Arial" panose="020B0604020202020204" pitchFamily="34" charset="0"/>
            </a:endParaRP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400" dirty="0">
                <a:latin typeface="Arial" panose="020B0604020202020204" pitchFamily="34" charset="0"/>
              </a:rPr>
              <a:t>Articles on inventory management best practices: </a:t>
            </a:r>
            <a:r>
              <a:rPr lang="en-US" altLang="en-US" sz="2400" dirty="0">
                <a:latin typeface="Arial" panose="020B0604020202020204" pitchFamily="34" charset="0"/>
                <a:hlinkClick r:id="rId4"/>
              </a:rPr>
              <a:t>https://www.netsuite.com/portal/resource/articles/inventory-management/what-are-inventory-management-controls.shtml</a:t>
            </a:r>
            <a:r>
              <a:rPr lang="en-US" altLang="en-US" sz="2400" dirty="0">
                <a:latin typeface="Arial" panose="020B0604020202020204" pitchFamily="34" charset="0"/>
              </a:rPr>
              <a:t> </a:t>
            </a:r>
          </a:p>
          <a:p>
            <a:endParaRPr lang="en-US" sz="2400" dirty="0"/>
          </a:p>
        </p:txBody>
      </p:sp>
      <p:pic>
        <p:nvPicPr>
          <p:cNvPr id="18" name="Picture 9">
            <a:extLst>
              <a:ext uri="{FF2B5EF4-FFF2-40B4-BE49-F238E27FC236}">
                <a16:creationId xmlns:a16="http://schemas.microsoft.com/office/drawing/2014/main" id="{212018B5-16D4-43E1-9651-7E447031E8A2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0"/>
          </a:blip>
          <a:srcRect/>
          <a:stretch>
            <a:fillRect/>
          </a:stretch>
        </p:blipFill>
        <p:spPr>
          <a:xfrm rot="414043" flipH="1">
            <a:off x="-1603123" y="8410564"/>
            <a:ext cx="10134600" cy="2420275"/>
          </a:xfrm>
          <a:prstGeom prst="rect">
            <a:avLst/>
          </a:prstGeom>
        </p:spPr>
      </p:pic>
      <p:pic>
        <p:nvPicPr>
          <p:cNvPr id="17" name="Picture 8">
            <a:extLst>
              <a:ext uri="{FF2B5EF4-FFF2-40B4-BE49-F238E27FC236}">
                <a16:creationId xmlns:a16="http://schemas.microsoft.com/office/drawing/2014/main" id="{2EF2EB33-E9AB-44DB-AC50-4E6467548022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50000"/>
          </a:blip>
          <a:srcRect/>
          <a:stretch>
            <a:fillRect/>
          </a:stretch>
        </p:blipFill>
        <p:spPr>
          <a:xfrm rot="5400000">
            <a:off x="11655097" y="4672736"/>
            <a:ext cx="12351405" cy="2167734"/>
          </a:xfrm>
          <a:prstGeom prst="rect">
            <a:avLst/>
          </a:prstGeom>
        </p:spPr>
      </p:pic>
      <p:sp>
        <p:nvSpPr>
          <p:cNvPr id="13" name="Rectangle 1">
            <a:extLst>
              <a:ext uri="{FF2B5EF4-FFF2-40B4-BE49-F238E27FC236}">
                <a16:creationId xmlns:a16="http://schemas.microsoft.com/office/drawing/2014/main" id="{5A114048-0ECD-430F-A8C7-393DC3018C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2293323"/>
            <a:ext cx="7848600" cy="61863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2800" dirty="0">
              <a:latin typeface="Agrandir" panose="020B060402020202020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3200" b="1" dirty="0">
                <a:latin typeface="Agrandir" panose="020B0604020202020204" charset="0"/>
              </a:rPr>
              <a:t>Recommendations</a:t>
            </a:r>
            <a:r>
              <a:rPr lang="en-US" altLang="en-US" sz="3200" dirty="0">
                <a:latin typeface="Agrandir" panose="020B0604020202020204" charset="0"/>
              </a:rPr>
              <a:t>: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2800" dirty="0">
              <a:latin typeface="Agrandir" panose="020B060402020202020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800" dirty="0">
                <a:latin typeface="Agrandir" panose="020B0604020202020204" charset="0"/>
              </a:rPr>
              <a:t>Incorporate advanced analytics for deeper sales and inventory insights.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800" dirty="0">
                <a:latin typeface="Agrandir" panose="020B0604020202020204" charset="0"/>
              </a:rPr>
              <a:t>Provide user training to ensure effective system adoption.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2800" dirty="0">
              <a:latin typeface="Agrandir" panose="020B060402020202020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b="1" dirty="0">
                <a:latin typeface="Agrandir" panose="020B0604020202020204" charset="0"/>
              </a:rPr>
              <a:t>Future Work</a:t>
            </a:r>
            <a:r>
              <a:rPr lang="en-US" altLang="en-US" sz="2800" dirty="0">
                <a:latin typeface="Agrandir" panose="020B0604020202020204" charset="0"/>
              </a:rPr>
              <a:t>: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2800" dirty="0">
              <a:latin typeface="Agrandir" panose="020B060402020202020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800" dirty="0">
                <a:latin typeface="Agrandir" panose="020B0604020202020204" charset="0"/>
              </a:rPr>
              <a:t>Expand system to support multiple markets or online platforms.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800" dirty="0">
                <a:latin typeface="Agrandir" panose="020B0604020202020204" charset="0"/>
              </a:rPr>
              <a:t>Integrate mobile app support for real-time vendor access.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E4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991618" y="4472449"/>
            <a:ext cx="6780460" cy="1756428"/>
            <a:chOff x="0" y="0"/>
            <a:chExt cx="9040614" cy="2341904"/>
          </a:xfrm>
        </p:grpSpPr>
        <p:sp>
          <p:nvSpPr>
            <p:cNvPr id="3" name="TextBox 3"/>
            <p:cNvSpPr txBox="1"/>
            <p:nvPr/>
          </p:nvSpPr>
          <p:spPr>
            <a:xfrm>
              <a:off x="0" y="-190500"/>
              <a:ext cx="9040614" cy="16002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8399"/>
                </a:lnSpc>
                <a:spcBef>
                  <a:spcPct val="0"/>
                </a:spcBef>
              </a:pPr>
              <a:r>
                <a:rPr lang="en-US" sz="6999" u="none">
                  <a:solidFill>
                    <a:srgbClr val="2B2B2B"/>
                  </a:solidFill>
                  <a:latin typeface="Agrandir"/>
                  <a:ea typeface="Agrandir"/>
                  <a:cs typeface="Agrandir"/>
                  <a:sym typeface="Agrandir"/>
                </a:rPr>
                <a:t>Agenda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1652506"/>
              <a:ext cx="9040614" cy="6893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92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809000" y="730174"/>
            <a:ext cx="6907145" cy="868440"/>
            <a:chOff x="0" y="0"/>
            <a:chExt cx="9209527" cy="115792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124235" cy="1157920"/>
            </a:xfrm>
            <a:custGeom>
              <a:avLst/>
              <a:gdLst/>
              <a:ahLst/>
              <a:cxnLst/>
              <a:rect l="l" t="t" r="r" b="b"/>
              <a:pathLst>
                <a:path w="1124235" h="1157920">
                  <a:moveTo>
                    <a:pt x="0" y="0"/>
                  </a:moveTo>
                  <a:lnTo>
                    <a:pt x="1124235" y="0"/>
                  </a:lnTo>
                  <a:lnTo>
                    <a:pt x="1124235" y="1157920"/>
                  </a:lnTo>
                  <a:lnTo>
                    <a:pt x="0" y="11579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TextBox 7"/>
            <p:cNvSpPr txBox="1"/>
            <p:nvPr/>
          </p:nvSpPr>
          <p:spPr>
            <a:xfrm>
              <a:off x="1634311" y="147159"/>
              <a:ext cx="7575216" cy="6763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199"/>
                </a:lnSpc>
              </a:pPr>
              <a:r>
                <a:rPr lang="en-US" sz="2999" dirty="0">
                  <a:solidFill>
                    <a:srgbClr val="2B2B2B"/>
                  </a:solidFill>
                  <a:latin typeface="Agrandir"/>
                  <a:ea typeface="Agrandir"/>
                  <a:cs typeface="Agrandir"/>
                  <a:sym typeface="Agrandir"/>
                  <a:hlinkClick r:id="rId4" action="ppaction://hlinksldjump"/>
                </a:rPr>
                <a:t>Introduction</a:t>
              </a:r>
              <a:endParaRPr lang="en-US" sz="2999" dirty="0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endParaRP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351305" y="370892"/>
              <a:ext cx="421625" cy="3494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960"/>
                </a:lnSpc>
              </a:pPr>
              <a:r>
                <a:rPr lang="en-US" sz="1400" b="1">
                  <a:solidFill>
                    <a:srgbClr val="2B2B2B"/>
                  </a:solidFill>
                  <a:latin typeface="Agrandir Bold"/>
                  <a:ea typeface="Agrandir Bold"/>
                  <a:cs typeface="Agrandir Bold"/>
                  <a:sym typeface="Agrandir Bold"/>
                </a:rPr>
                <a:t>1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9809000" y="1688991"/>
            <a:ext cx="6907145" cy="868440"/>
            <a:chOff x="0" y="-48691"/>
            <a:chExt cx="9209527" cy="1157920"/>
          </a:xfrm>
        </p:grpSpPr>
        <p:sp>
          <p:nvSpPr>
            <p:cNvPr id="10" name="TextBox 10"/>
            <p:cNvSpPr txBox="1"/>
            <p:nvPr/>
          </p:nvSpPr>
          <p:spPr>
            <a:xfrm>
              <a:off x="1634311" y="147159"/>
              <a:ext cx="7575216" cy="6763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199"/>
                </a:lnSpc>
              </a:pPr>
              <a:r>
                <a:rPr lang="en-US" sz="2999" dirty="0">
                  <a:solidFill>
                    <a:srgbClr val="2B2B2B"/>
                  </a:solidFill>
                  <a:latin typeface="Agrandir"/>
                  <a:ea typeface="Agrandir"/>
                  <a:cs typeface="Agrandir"/>
                  <a:sym typeface="Agrandir"/>
                  <a:hlinkClick r:id="rId5" action="ppaction://hlinksldjump"/>
                </a:rPr>
                <a:t>Problem Definition</a:t>
              </a:r>
              <a:endParaRPr lang="en-US" sz="2999" dirty="0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  <a:hlinkClick r:id="rId6" action="ppaction://hlinksldjump"/>
              </a:endParaRPr>
            </a:p>
          </p:txBody>
        </p:sp>
        <p:sp>
          <p:nvSpPr>
            <p:cNvPr id="11" name="Freeform 11"/>
            <p:cNvSpPr/>
            <p:nvPr/>
          </p:nvSpPr>
          <p:spPr>
            <a:xfrm>
              <a:off x="0" y="-48691"/>
              <a:ext cx="1124235" cy="1157920"/>
            </a:xfrm>
            <a:custGeom>
              <a:avLst/>
              <a:gdLst/>
              <a:ahLst/>
              <a:cxnLst/>
              <a:rect l="l" t="t" r="r" b="b"/>
              <a:pathLst>
                <a:path w="1124235" h="1157920">
                  <a:moveTo>
                    <a:pt x="0" y="0"/>
                  </a:moveTo>
                  <a:lnTo>
                    <a:pt x="1124235" y="0"/>
                  </a:lnTo>
                  <a:lnTo>
                    <a:pt x="1124235" y="1157920"/>
                  </a:lnTo>
                  <a:lnTo>
                    <a:pt x="0" y="11579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2" name="TextBox 12"/>
            <p:cNvSpPr txBox="1"/>
            <p:nvPr/>
          </p:nvSpPr>
          <p:spPr>
            <a:xfrm>
              <a:off x="351305" y="370892"/>
              <a:ext cx="421625" cy="3494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960"/>
                </a:lnSpc>
              </a:pPr>
              <a:r>
                <a:rPr lang="en-US" sz="1400" b="1" dirty="0">
                  <a:solidFill>
                    <a:srgbClr val="2B2B2B"/>
                  </a:solidFill>
                  <a:latin typeface="Agrandir Bold"/>
                  <a:ea typeface="Agrandir Bold"/>
                  <a:cs typeface="Agrandir Bold"/>
                  <a:sym typeface="Agrandir Bold"/>
                </a:rPr>
                <a:t>2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9833099" y="2672196"/>
            <a:ext cx="6914754" cy="868440"/>
            <a:chOff x="0" y="0"/>
            <a:chExt cx="9219672" cy="1157920"/>
          </a:xfrm>
        </p:grpSpPr>
        <p:sp>
          <p:nvSpPr>
            <p:cNvPr id="14" name="TextBox 14"/>
            <p:cNvSpPr txBox="1"/>
            <p:nvPr/>
          </p:nvSpPr>
          <p:spPr>
            <a:xfrm>
              <a:off x="1644456" y="157235"/>
              <a:ext cx="7575216" cy="6763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199"/>
                </a:lnSpc>
              </a:pPr>
              <a:r>
                <a:rPr lang="en-US" sz="2999" dirty="0">
                  <a:solidFill>
                    <a:srgbClr val="2B2B2B"/>
                  </a:solidFill>
                  <a:latin typeface="Agrandir"/>
                  <a:ea typeface="Agrandir"/>
                  <a:cs typeface="Agrandir"/>
                  <a:sym typeface="Agrandir"/>
                  <a:hlinkClick r:id="rId6" action="ppaction://hlinksldjump"/>
                </a:rPr>
                <a:t>Methodology &amp; Approach</a:t>
              </a:r>
              <a:endParaRPr lang="en-US" sz="2999" dirty="0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  <a:hlinkClick r:id="" action="ppaction://noaction"/>
              </a:endParaRPr>
            </a:p>
          </p:txBody>
        </p:sp>
        <p:sp>
          <p:nvSpPr>
            <p:cNvPr id="15" name="Freeform 15"/>
            <p:cNvSpPr/>
            <p:nvPr/>
          </p:nvSpPr>
          <p:spPr>
            <a:xfrm>
              <a:off x="0" y="0"/>
              <a:ext cx="1124235" cy="1157920"/>
            </a:xfrm>
            <a:custGeom>
              <a:avLst/>
              <a:gdLst/>
              <a:ahLst/>
              <a:cxnLst/>
              <a:rect l="l" t="t" r="r" b="b"/>
              <a:pathLst>
                <a:path w="1124235" h="1157920">
                  <a:moveTo>
                    <a:pt x="0" y="0"/>
                  </a:moveTo>
                  <a:lnTo>
                    <a:pt x="1124235" y="0"/>
                  </a:lnTo>
                  <a:lnTo>
                    <a:pt x="1124235" y="1157920"/>
                  </a:lnTo>
                  <a:lnTo>
                    <a:pt x="0" y="11579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6" name="TextBox 16"/>
            <p:cNvSpPr txBox="1"/>
            <p:nvPr/>
          </p:nvSpPr>
          <p:spPr>
            <a:xfrm>
              <a:off x="351305" y="370892"/>
              <a:ext cx="421625" cy="3494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960"/>
                </a:lnSpc>
              </a:pPr>
              <a:r>
                <a:rPr lang="en-US" sz="1400" b="1">
                  <a:solidFill>
                    <a:srgbClr val="2B2B2B"/>
                  </a:solidFill>
                  <a:latin typeface="Agrandir Bold"/>
                  <a:ea typeface="Agrandir Bold"/>
                  <a:cs typeface="Agrandir Bold"/>
                  <a:sym typeface="Agrandir Bold"/>
                </a:rPr>
                <a:t>3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9809000" y="3703718"/>
            <a:ext cx="7794578" cy="1119695"/>
            <a:chOff x="0" y="68741"/>
            <a:chExt cx="9050756" cy="1492925"/>
          </a:xfrm>
        </p:grpSpPr>
        <p:sp>
          <p:nvSpPr>
            <p:cNvPr id="18" name="TextBox 18"/>
            <p:cNvSpPr txBox="1"/>
            <p:nvPr/>
          </p:nvSpPr>
          <p:spPr>
            <a:xfrm>
              <a:off x="1475540" y="132915"/>
              <a:ext cx="7575216" cy="14287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199"/>
                </a:lnSpc>
              </a:pPr>
              <a:r>
                <a:rPr lang="en-US" sz="2999" dirty="0">
                  <a:solidFill>
                    <a:srgbClr val="2B2B2B"/>
                  </a:solidFill>
                  <a:latin typeface="Agrandir"/>
                  <a:ea typeface="Agrandir"/>
                  <a:cs typeface="Agrandir"/>
                  <a:sym typeface="Agrandir"/>
                  <a:hlinkClick r:id="rId7" action="ppaction://hlinksldjump"/>
                </a:rPr>
                <a:t>Entity-Relationship (ER) Diagram </a:t>
              </a:r>
              <a:endParaRPr lang="en-US" sz="2999" dirty="0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  <a:hlinkClick r:id="" action="ppaction://noaction"/>
              </a:endParaRPr>
            </a:p>
          </p:txBody>
        </p:sp>
        <p:sp>
          <p:nvSpPr>
            <p:cNvPr id="19" name="Freeform 19"/>
            <p:cNvSpPr/>
            <p:nvPr/>
          </p:nvSpPr>
          <p:spPr>
            <a:xfrm>
              <a:off x="0" y="68741"/>
              <a:ext cx="1124236" cy="1040281"/>
            </a:xfrm>
            <a:custGeom>
              <a:avLst/>
              <a:gdLst/>
              <a:ahLst/>
              <a:cxnLst/>
              <a:rect l="l" t="t" r="r" b="b"/>
              <a:pathLst>
                <a:path w="1124235" h="1157920">
                  <a:moveTo>
                    <a:pt x="0" y="0"/>
                  </a:moveTo>
                  <a:lnTo>
                    <a:pt x="1124235" y="0"/>
                  </a:lnTo>
                  <a:lnTo>
                    <a:pt x="1124235" y="1157919"/>
                  </a:lnTo>
                  <a:lnTo>
                    <a:pt x="0" y="11579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0" name="TextBox 20"/>
            <p:cNvSpPr txBox="1"/>
            <p:nvPr/>
          </p:nvSpPr>
          <p:spPr>
            <a:xfrm>
              <a:off x="351304" y="439632"/>
              <a:ext cx="421625" cy="3494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960"/>
                </a:lnSpc>
              </a:pPr>
              <a:r>
                <a:rPr lang="en-US" sz="1400" b="1">
                  <a:solidFill>
                    <a:srgbClr val="2B2B2B"/>
                  </a:solidFill>
                  <a:latin typeface="Agrandir Bold"/>
                  <a:ea typeface="Agrandir Bold"/>
                  <a:cs typeface="Agrandir Bold"/>
                  <a:sym typeface="Agrandir Bold"/>
                </a:rPr>
                <a:t>4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9806667" y="5620766"/>
            <a:ext cx="7796911" cy="984884"/>
            <a:chOff x="0" y="43818"/>
            <a:chExt cx="9050755" cy="1313180"/>
          </a:xfrm>
        </p:grpSpPr>
        <p:sp>
          <p:nvSpPr>
            <p:cNvPr id="22" name="TextBox 22"/>
            <p:cNvSpPr txBox="1"/>
            <p:nvPr/>
          </p:nvSpPr>
          <p:spPr>
            <a:xfrm>
              <a:off x="1475539" y="43818"/>
              <a:ext cx="7575216" cy="13131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r>
                <a:rPr lang="en-US" sz="3200" dirty="0">
                  <a:effectLst/>
                  <a:latin typeface="Agrandir" panose="020B0604020202020204" charset="0"/>
                  <a:hlinkClick r:id="rId8" action="ppaction://hlinksldjump"/>
                </a:rPr>
                <a:t>Results and Use Case Example</a:t>
              </a:r>
              <a:endParaRPr lang="en-US" sz="3200" dirty="0">
                <a:effectLst/>
                <a:latin typeface="Agrandir" panose="020B0604020202020204" charset="0"/>
              </a:endParaRPr>
            </a:p>
          </p:txBody>
        </p:sp>
        <p:sp>
          <p:nvSpPr>
            <p:cNvPr id="23" name="Freeform 23"/>
            <p:cNvSpPr/>
            <p:nvPr/>
          </p:nvSpPr>
          <p:spPr>
            <a:xfrm>
              <a:off x="0" y="68741"/>
              <a:ext cx="1124235" cy="1157920"/>
            </a:xfrm>
            <a:custGeom>
              <a:avLst/>
              <a:gdLst/>
              <a:ahLst/>
              <a:cxnLst/>
              <a:rect l="l" t="t" r="r" b="b"/>
              <a:pathLst>
                <a:path w="1124235" h="1157920">
                  <a:moveTo>
                    <a:pt x="0" y="0"/>
                  </a:moveTo>
                  <a:lnTo>
                    <a:pt x="1124235" y="0"/>
                  </a:lnTo>
                  <a:lnTo>
                    <a:pt x="1124235" y="1157919"/>
                  </a:lnTo>
                  <a:lnTo>
                    <a:pt x="0" y="11579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4" name="TextBox 24"/>
            <p:cNvSpPr txBox="1"/>
            <p:nvPr/>
          </p:nvSpPr>
          <p:spPr>
            <a:xfrm>
              <a:off x="351305" y="439632"/>
              <a:ext cx="421625" cy="3207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960"/>
                </a:lnSpc>
              </a:pPr>
              <a:r>
                <a:rPr lang="en-US" sz="1400" b="1" dirty="0">
                  <a:solidFill>
                    <a:srgbClr val="2B2B2B"/>
                  </a:solidFill>
                  <a:latin typeface="Agrandir Bold"/>
                  <a:ea typeface="Agrandir Bold"/>
                  <a:cs typeface="Agrandir Bold"/>
                  <a:sym typeface="Agrandir Bold"/>
                </a:rPr>
                <a:t>6</a:t>
              </a:r>
            </a:p>
          </p:txBody>
        </p:sp>
      </p:grpSp>
      <p:grpSp>
        <p:nvGrpSpPr>
          <p:cNvPr id="25" name="Group 17">
            <a:extLst>
              <a:ext uri="{FF2B5EF4-FFF2-40B4-BE49-F238E27FC236}">
                <a16:creationId xmlns:a16="http://schemas.microsoft.com/office/drawing/2014/main" id="{DE16DBFF-B6CE-483D-AE1F-0900E875ECB6}"/>
              </a:ext>
            </a:extLst>
          </p:cNvPr>
          <p:cNvGrpSpPr/>
          <p:nvPr/>
        </p:nvGrpSpPr>
        <p:grpSpPr>
          <a:xfrm>
            <a:off x="9833099" y="4658242"/>
            <a:ext cx="6921898" cy="868440"/>
            <a:chOff x="21297" y="-145021"/>
            <a:chExt cx="9229199" cy="960137"/>
          </a:xfrm>
        </p:grpSpPr>
        <p:sp>
          <p:nvSpPr>
            <p:cNvPr id="26" name="TextBox 18">
              <a:extLst>
                <a:ext uri="{FF2B5EF4-FFF2-40B4-BE49-F238E27FC236}">
                  <a16:creationId xmlns:a16="http://schemas.microsoft.com/office/drawing/2014/main" id="{98385285-1C3A-46B3-A53D-5DF9B3B0BE26}"/>
                </a:ext>
              </a:extLst>
            </p:cNvPr>
            <p:cNvSpPr txBox="1"/>
            <p:nvPr/>
          </p:nvSpPr>
          <p:spPr>
            <a:xfrm>
              <a:off x="1675279" y="-52851"/>
              <a:ext cx="7575217" cy="5608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199"/>
                </a:lnSpc>
              </a:pPr>
              <a:r>
                <a:rPr lang="en-US" sz="2999" dirty="0">
                  <a:solidFill>
                    <a:srgbClr val="2B2B2B"/>
                  </a:solidFill>
                  <a:latin typeface="Agrandir"/>
                  <a:ea typeface="Agrandir"/>
                  <a:cs typeface="Agrandir"/>
                  <a:sym typeface="Agrandir"/>
                  <a:hlinkClick r:id="rId8" action="ppaction://hlinksldjump"/>
                </a:rPr>
                <a:t>Key Processes</a:t>
              </a:r>
              <a:endParaRPr lang="en-US" sz="2999" dirty="0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  <a:hlinkClick r:id="" action="ppaction://noaction"/>
              </a:endParaRPr>
            </a:p>
          </p:txBody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2497E562-F33B-4424-8575-90CD85D0601E}"/>
                </a:ext>
              </a:extLst>
            </p:cNvPr>
            <p:cNvSpPr/>
            <p:nvPr/>
          </p:nvSpPr>
          <p:spPr>
            <a:xfrm>
              <a:off x="21297" y="-145021"/>
              <a:ext cx="1083888" cy="960137"/>
            </a:xfrm>
            <a:custGeom>
              <a:avLst/>
              <a:gdLst/>
              <a:ahLst/>
              <a:cxnLst/>
              <a:rect l="l" t="t" r="r" b="b"/>
              <a:pathLst>
                <a:path w="1124235" h="1157920">
                  <a:moveTo>
                    <a:pt x="0" y="0"/>
                  </a:moveTo>
                  <a:lnTo>
                    <a:pt x="1124235" y="0"/>
                  </a:lnTo>
                  <a:lnTo>
                    <a:pt x="1124235" y="1157919"/>
                  </a:lnTo>
                  <a:lnTo>
                    <a:pt x="0" y="11579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8" name="TextBox 20">
              <a:extLst>
                <a:ext uri="{FF2B5EF4-FFF2-40B4-BE49-F238E27FC236}">
                  <a16:creationId xmlns:a16="http://schemas.microsoft.com/office/drawing/2014/main" id="{8263B088-F81F-4943-8483-000B31FF0D12}"/>
                </a:ext>
              </a:extLst>
            </p:cNvPr>
            <p:cNvSpPr txBox="1"/>
            <p:nvPr/>
          </p:nvSpPr>
          <p:spPr>
            <a:xfrm>
              <a:off x="351305" y="131837"/>
              <a:ext cx="421625" cy="2659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960"/>
                </a:lnSpc>
              </a:pPr>
              <a:r>
                <a:rPr lang="en-US" sz="1400" b="1" dirty="0">
                  <a:solidFill>
                    <a:srgbClr val="2B2B2B"/>
                  </a:solidFill>
                  <a:latin typeface="Agrandir Bold"/>
                  <a:ea typeface="Agrandir Bold"/>
                  <a:cs typeface="Agrandir Bold"/>
                  <a:sym typeface="Agrandir Bold"/>
                </a:rPr>
                <a:t>5</a:t>
              </a:r>
            </a:p>
          </p:txBody>
        </p:sp>
      </p:grpSp>
      <p:grpSp>
        <p:nvGrpSpPr>
          <p:cNvPr id="29" name="Group 21">
            <a:extLst>
              <a:ext uri="{FF2B5EF4-FFF2-40B4-BE49-F238E27FC236}">
                <a16:creationId xmlns:a16="http://schemas.microsoft.com/office/drawing/2014/main" id="{55283D96-CE2D-4FE6-9AEF-552859299AFF}"/>
              </a:ext>
            </a:extLst>
          </p:cNvPr>
          <p:cNvGrpSpPr/>
          <p:nvPr/>
        </p:nvGrpSpPr>
        <p:grpSpPr>
          <a:xfrm>
            <a:off x="9806667" y="6515418"/>
            <a:ext cx="8338065" cy="984885"/>
            <a:chOff x="0" y="-86517"/>
            <a:chExt cx="9050756" cy="1313178"/>
          </a:xfrm>
        </p:grpSpPr>
        <p:sp>
          <p:nvSpPr>
            <p:cNvPr id="30" name="TextBox 22">
              <a:extLst>
                <a:ext uri="{FF2B5EF4-FFF2-40B4-BE49-F238E27FC236}">
                  <a16:creationId xmlns:a16="http://schemas.microsoft.com/office/drawing/2014/main" id="{F693CE72-8555-4535-8D8A-1D008A372D6F}"/>
                </a:ext>
              </a:extLst>
            </p:cNvPr>
            <p:cNvSpPr txBox="1"/>
            <p:nvPr/>
          </p:nvSpPr>
          <p:spPr>
            <a:xfrm>
              <a:off x="1475540" y="-86517"/>
              <a:ext cx="7575216" cy="131317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en-US" sz="3200" dirty="0">
                  <a:effectLst/>
                  <a:latin typeface="Agrandir" panose="020B0604020202020204" charset="0"/>
                  <a:hlinkClick r:id="rId9" action="ppaction://hlinksldjump"/>
                </a:rPr>
                <a:t>Benefits and Implementation Overview</a:t>
              </a:r>
              <a:endParaRPr lang="en-US" sz="3200" dirty="0">
                <a:effectLst/>
                <a:latin typeface="Agrandir" panose="020B0604020202020204" charset="0"/>
              </a:endParaRPr>
            </a:p>
          </p:txBody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B45E5294-82BB-428A-B358-6C76E26D9732}"/>
                </a:ext>
              </a:extLst>
            </p:cNvPr>
            <p:cNvSpPr/>
            <p:nvPr/>
          </p:nvSpPr>
          <p:spPr>
            <a:xfrm>
              <a:off x="0" y="68741"/>
              <a:ext cx="1124235" cy="1157920"/>
            </a:xfrm>
            <a:custGeom>
              <a:avLst/>
              <a:gdLst/>
              <a:ahLst/>
              <a:cxnLst/>
              <a:rect l="l" t="t" r="r" b="b"/>
              <a:pathLst>
                <a:path w="1124235" h="1157920">
                  <a:moveTo>
                    <a:pt x="0" y="0"/>
                  </a:moveTo>
                  <a:lnTo>
                    <a:pt x="1124235" y="0"/>
                  </a:lnTo>
                  <a:lnTo>
                    <a:pt x="1124235" y="1157919"/>
                  </a:lnTo>
                  <a:lnTo>
                    <a:pt x="0" y="11579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2" name="TextBox 24">
              <a:extLst>
                <a:ext uri="{FF2B5EF4-FFF2-40B4-BE49-F238E27FC236}">
                  <a16:creationId xmlns:a16="http://schemas.microsoft.com/office/drawing/2014/main" id="{7336C0AF-AD60-4249-AE18-32763914C514}"/>
                </a:ext>
              </a:extLst>
            </p:cNvPr>
            <p:cNvSpPr txBox="1"/>
            <p:nvPr/>
          </p:nvSpPr>
          <p:spPr>
            <a:xfrm>
              <a:off x="351305" y="439632"/>
              <a:ext cx="421625" cy="3207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960"/>
                </a:lnSpc>
              </a:pPr>
              <a:r>
                <a:rPr lang="en-US" sz="1400" b="1" dirty="0">
                  <a:solidFill>
                    <a:srgbClr val="2B2B2B"/>
                  </a:solidFill>
                  <a:latin typeface="Agrandir Bold"/>
                  <a:ea typeface="Agrandir Bold"/>
                  <a:cs typeface="Agrandir Bold"/>
                  <a:sym typeface="Agrandir Bold"/>
                </a:rPr>
                <a:t>6</a:t>
              </a:r>
            </a:p>
          </p:txBody>
        </p:sp>
      </p:grpSp>
      <p:grpSp>
        <p:nvGrpSpPr>
          <p:cNvPr id="33" name="Group 21">
            <a:extLst>
              <a:ext uri="{FF2B5EF4-FFF2-40B4-BE49-F238E27FC236}">
                <a16:creationId xmlns:a16="http://schemas.microsoft.com/office/drawing/2014/main" id="{9374A3E2-BACD-454A-A1B9-B0DB49AB8913}"/>
              </a:ext>
            </a:extLst>
          </p:cNvPr>
          <p:cNvGrpSpPr/>
          <p:nvPr/>
        </p:nvGrpSpPr>
        <p:grpSpPr>
          <a:xfrm>
            <a:off x="9833417" y="7742393"/>
            <a:ext cx="8338065" cy="1011189"/>
            <a:chOff x="0" y="68741"/>
            <a:chExt cx="9050756" cy="1348250"/>
          </a:xfrm>
        </p:grpSpPr>
        <p:sp>
          <p:nvSpPr>
            <p:cNvPr id="34" name="TextBox 22">
              <a:extLst>
                <a:ext uri="{FF2B5EF4-FFF2-40B4-BE49-F238E27FC236}">
                  <a16:creationId xmlns:a16="http://schemas.microsoft.com/office/drawing/2014/main" id="{B71B76FD-91F7-4658-91A0-DAFA38B743A3}"/>
                </a:ext>
              </a:extLst>
            </p:cNvPr>
            <p:cNvSpPr txBox="1"/>
            <p:nvPr/>
          </p:nvSpPr>
          <p:spPr>
            <a:xfrm>
              <a:off x="1475540" y="103813"/>
              <a:ext cx="7575216" cy="131317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en-US" sz="3200" dirty="0">
                  <a:effectLst/>
                  <a:latin typeface="Agrandir" panose="020B0604020202020204" charset="0"/>
                  <a:hlinkClick r:id="rId10" action="ppaction://hlinksldjump"/>
                </a:rPr>
                <a:t>Conclusion, Recommendations, and Future Work</a:t>
              </a:r>
              <a:endParaRPr lang="en-US" sz="3200" dirty="0">
                <a:effectLst/>
                <a:latin typeface="Agrandir" panose="020B0604020202020204" charset="0"/>
              </a:endParaRPr>
            </a:p>
          </p:txBody>
        </p:sp>
        <p:sp>
          <p:nvSpPr>
            <p:cNvPr id="35" name="Freeform 23">
              <a:extLst>
                <a:ext uri="{FF2B5EF4-FFF2-40B4-BE49-F238E27FC236}">
                  <a16:creationId xmlns:a16="http://schemas.microsoft.com/office/drawing/2014/main" id="{717F39A4-4F83-443C-BFE7-0C1ABD71DA7B}"/>
                </a:ext>
              </a:extLst>
            </p:cNvPr>
            <p:cNvSpPr/>
            <p:nvPr/>
          </p:nvSpPr>
          <p:spPr>
            <a:xfrm>
              <a:off x="0" y="68741"/>
              <a:ext cx="1124235" cy="1157920"/>
            </a:xfrm>
            <a:custGeom>
              <a:avLst/>
              <a:gdLst/>
              <a:ahLst/>
              <a:cxnLst/>
              <a:rect l="l" t="t" r="r" b="b"/>
              <a:pathLst>
                <a:path w="1124235" h="1157920">
                  <a:moveTo>
                    <a:pt x="0" y="0"/>
                  </a:moveTo>
                  <a:lnTo>
                    <a:pt x="1124235" y="0"/>
                  </a:lnTo>
                  <a:lnTo>
                    <a:pt x="1124235" y="1157919"/>
                  </a:lnTo>
                  <a:lnTo>
                    <a:pt x="0" y="11579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6" name="TextBox 24">
              <a:extLst>
                <a:ext uri="{FF2B5EF4-FFF2-40B4-BE49-F238E27FC236}">
                  <a16:creationId xmlns:a16="http://schemas.microsoft.com/office/drawing/2014/main" id="{C9841FCD-D92A-47C4-ABED-5E9D65A1A789}"/>
                </a:ext>
              </a:extLst>
            </p:cNvPr>
            <p:cNvSpPr txBox="1"/>
            <p:nvPr/>
          </p:nvSpPr>
          <p:spPr>
            <a:xfrm>
              <a:off x="351305" y="439632"/>
              <a:ext cx="421625" cy="3207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960"/>
                </a:lnSpc>
              </a:pPr>
              <a:r>
                <a:rPr lang="en-US" sz="1400" b="1" dirty="0">
                  <a:solidFill>
                    <a:srgbClr val="2B2B2B"/>
                  </a:solidFill>
                  <a:latin typeface="Agrandir Bold"/>
                  <a:ea typeface="Agrandir Bold"/>
                  <a:cs typeface="Agrandir Bold"/>
                  <a:sym typeface="Agrandir Bold"/>
                </a:rPr>
                <a:t>7</a:t>
              </a:r>
            </a:p>
          </p:txBody>
        </p:sp>
      </p:grpSp>
      <p:grpSp>
        <p:nvGrpSpPr>
          <p:cNvPr id="41" name="Group 21">
            <a:extLst>
              <a:ext uri="{FF2B5EF4-FFF2-40B4-BE49-F238E27FC236}">
                <a16:creationId xmlns:a16="http://schemas.microsoft.com/office/drawing/2014/main" id="{A045C8F9-8543-4B1D-A2AB-55118ACD924E}"/>
              </a:ext>
            </a:extLst>
          </p:cNvPr>
          <p:cNvGrpSpPr/>
          <p:nvPr/>
        </p:nvGrpSpPr>
        <p:grpSpPr>
          <a:xfrm>
            <a:off x="9875289" y="8979977"/>
            <a:ext cx="8338065" cy="868441"/>
            <a:chOff x="0" y="68741"/>
            <a:chExt cx="9050756" cy="1157920"/>
          </a:xfrm>
        </p:grpSpPr>
        <p:sp>
          <p:nvSpPr>
            <p:cNvPr id="42" name="TextBox 22">
              <a:extLst>
                <a:ext uri="{FF2B5EF4-FFF2-40B4-BE49-F238E27FC236}">
                  <a16:creationId xmlns:a16="http://schemas.microsoft.com/office/drawing/2014/main" id="{2DDAD3D7-B3D9-4823-AC33-ED46F3F8ED87}"/>
                </a:ext>
              </a:extLst>
            </p:cNvPr>
            <p:cNvSpPr txBox="1"/>
            <p:nvPr/>
          </p:nvSpPr>
          <p:spPr>
            <a:xfrm>
              <a:off x="1475540" y="271722"/>
              <a:ext cx="7575216" cy="65659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en-US" sz="3200" dirty="0">
                  <a:effectLst/>
                  <a:latin typeface="Agrandir" panose="020B0604020202020204" charset="0"/>
                  <a:hlinkClick r:id="" action="ppaction://noaction"/>
                </a:rPr>
                <a:t>References</a:t>
              </a:r>
              <a:endParaRPr lang="en-US" sz="3200" dirty="0">
                <a:effectLst/>
                <a:latin typeface="Agrandir" panose="020B0604020202020204" charset="0"/>
              </a:endParaRPr>
            </a:p>
          </p:txBody>
        </p:sp>
        <p:sp>
          <p:nvSpPr>
            <p:cNvPr id="43" name="Freeform 23">
              <a:extLst>
                <a:ext uri="{FF2B5EF4-FFF2-40B4-BE49-F238E27FC236}">
                  <a16:creationId xmlns:a16="http://schemas.microsoft.com/office/drawing/2014/main" id="{F318D6D7-9313-48A5-9BF7-BAB20223C5ED}"/>
                </a:ext>
              </a:extLst>
            </p:cNvPr>
            <p:cNvSpPr/>
            <p:nvPr/>
          </p:nvSpPr>
          <p:spPr>
            <a:xfrm>
              <a:off x="0" y="68741"/>
              <a:ext cx="1124235" cy="1157920"/>
            </a:xfrm>
            <a:custGeom>
              <a:avLst/>
              <a:gdLst/>
              <a:ahLst/>
              <a:cxnLst/>
              <a:rect l="l" t="t" r="r" b="b"/>
              <a:pathLst>
                <a:path w="1124235" h="1157920">
                  <a:moveTo>
                    <a:pt x="0" y="0"/>
                  </a:moveTo>
                  <a:lnTo>
                    <a:pt x="1124235" y="0"/>
                  </a:lnTo>
                  <a:lnTo>
                    <a:pt x="1124235" y="1157919"/>
                  </a:lnTo>
                  <a:lnTo>
                    <a:pt x="0" y="11579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4" name="TextBox 24">
              <a:extLst>
                <a:ext uri="{FF2B5EF4-FFF2-40B4-BE49-F238E27FC236}">
                  <a16:creationId xmlns:a16="http://schemas.microsoft.com/office/drawing/2014/main" id="{C593C1D8-14B5-4515-BFA4-DD73871A12A5}"/>
                </a:ext>
              </a:extLst>
            </p:cNvPr>
            <p:cNvSpPr txBox="1"/>
            <p:nvPr/>
          </p:nvSpPr>
          <p:spPr>
            <a:xfrm>
              <a:off x="351305" y="439632"/>
              <a:ext cx="421625" cy="3207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960"/>
                </a:lnSpc>
              </a:pPr>
              <a:r>
                <a:rPr lang="en-US" sz="1400" b="1" dirty="0">
                  <a:solidFill>
                    <a:srgbClr val="2B2B2B"/>
                  </a:solidFill>
                  <a:latin typeface="Agrandir Bold"/>
                  <a:ea typeface="Agrandir Bold"/>
                  <a:cs typeface="Agrandir Bold"/>
                  <a:sym typeface="Agrandir Bold"/>
                </a:rPr>
                <a:t>7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25000"/>
          </a:blip>
          <a:srcRect/>
          <a:stretch>
            <a:fillRect/>
          </a:stretch>
        </p:blipFill>
        <p:spPr>
          <a:xfrm rot="3203220">
            <a:off x="12665326" y="-1614687"/>
            <a:ext cx="11814494" cy="12461864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25000"/>
          </a:blip>
          <a:srcRect/>
          <a:stretch>
            <a:fillRect/>
          </a:stretch>
        </p:blipFill>
        <p:spPr>
          <a:xfrm rot="-5741405">
            <a:off x="-1404058" y="-1816129"/>
            <a:ext cx="4865516" cy="616878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4251087" y="642937"/>
            <a:ext cx="9785825" cy="8820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34"/>
              </a:lnSpc>
            </a:pPr>
            <a:r>
              <a:rPr lang="en-US" sz="6111" b="1">
                <a:solidFill>
                  <a:srgbClr val="2B2B2B"/>
                </a:solidFill>
                <a:latin typeface="Agrandir Bold"/>
                <a:ea typeface="Agrandir Bold"/>
                <a:cs typeface="Agrandir Bold"/>
                <a:sym typeface="Agrandir Bold"/>
              </a:rPr>
              <a:t>Introduction</a:t>
            </a:r>
          </a:p>
          <a:p>
            <a:pPr algn="ctr">
              <a:lnSpc>
                <a:spcPts val="4094"/>
              </a:lnSpc>
            </a:pPr>
            <a:endParaRPr lang="en-US" sz="6111" b="1">
              <a:solidFill>
                <a:srgbClr val="2B2B2B"/>
              </a:solidFill>
              <a:latin typeface="Agrandir Bold"/>
              <a:ea typeface="Agrandir Bold"/>
              <a:cs typeface="Agrandir Bold"/>
              <a:sym typeface="Agrandir Bold"/>
            </a:endParaRPr>
          </a:p>
          <a:p>
            <a:pPr algn="ctr">
              <a:lnSpc>
                <a:spcPts val="4094"/>
              </a:lnSpc>
            </a:pPr>
            <a:r>
              <a:rPr lang="en-US" sz="3411" b="1">
                <a:solidFill>
                  <a:srgbClr val="2B2B2B"/>
                </a:solidFill>
                <a:latin typeface="Agrandir Bold"/>
                <a:ea typeface="Agrandir Bold"/>
                <a:cs typeface="Agrandir Bold"/>
                <a:sym typeface="Agrandir Bold"/>
              </a:rPr>
              <a:t> Overview of Project</a:t>
            </a:r>
          </a:p>
          <a:p>
            <a:pPr algn="ctr">
              <a:lnSpc>
                <a:spcPts val="4094"/>
              </a:lnSpc>
            </a:pPr>
            <a:endParaRPr lang="en-US" sz="3411" b="1">
              <a:solidFill>
                <a:srgbClr val="2B2B2B"/>
              </a:solidFill>
              <a:latin typeface="Agrandir Bold"/>
              <a:ea typeface="Agrandir Bold"/>
              <a:cs typeface="Agrandir Bold"/>
              <a:sym typeface="Agrandir Bold"/>
            </a:endParaRPr>
          </a:p>
          <a:p>
            <a:pPr algn="ctr">
              <a:lnSpc>
                <a:spcPts val="4094"/>
              </a:lnSpc>
            </a:pPr>
            <a:r>
              <a:rPr lang="en-US" sz="3411" b="1">
                <a:solidFill>
                  <a:srgbClr val="2B2B2B"/>
                </a:solidFill>
                <a:latin typeface="Agrandir Bold"/>
                <a:ea typeface="Agrandir Bold"/>
                <a:cs typeface="Agrandir Bold"/>
                <a:sym typeface="Agrandir Bold"/>
              </a:rPr>
              <a:t>Automate Inventory and Sales Tracking for Vendors</a:t>
            </a:r>
            <a:r>
              <a:rPr lang="en-US" sz="3411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: The system digitizes inventory and sales management, allowing vendors to track stock and transactions seamlessly while minimizing manual entry and errors.</a:t>
            </a:r>
          </a:p>
          <a:p>
            <a:pPr algn="ctr">
              <a:lnSpc>
                <a:spcPts val="4094"/>
              </a:lnSpc>
            </a:pPr>
            <a:endParaRPr lang="en-US" sz="3411">
              <a:solidFill>
                <a:srgbClr val="2B2B2B"/>
              </a:solidFill>
              <a:latin typeface="Agrandir"/>
              <a:ea typeface="Agrandir"/>
              <a:cs typeface="Agrandir"/>
              <a:sym typeface="Agrandir"/>
            </a:endParaRPr>
          </a:p>
          <a:p>
            <a:pPr algn="ctr">
              <a:lnSpc>
                <a:spcPts val="4094"/>
              </a:lnSpc>
            </a:pPr>
            <a:r>
              <a:rPr lang="en-US" sz="3411" b="1">
                <a:solidFill>
                  <a:srgbClr val="2B2B2B"/>
                </a:solidFill>
                <a:latin typeface="Agrandir Bold"/>
                <a:ea typeface="Agrandir Bold"/>
                <a:cs typeface="Agrandir Bold"/>
                <a:sym typeface="Agrandir Bold"/>
              </a:rPr>
              <a:t>Improve Efficiency and Accuracy</a:t>
            </a:r>
            <a:r>
              <a:rPr lang="en-US" sz="3411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: Automation simplifies operations by delivering real-time data and insights, improving decision-making and boosting efficiency for optimal business performance</a:t>
            </a:r>
          </a:p>
          <a:p>
            <a:pPr marL="0" lvl="0" indent="0" algn="ctr">
              <a:lnSpc>
                <a:spcPts val="4094"/>
              </a:lnSpc>
              <a:spcBef>
                <a:spcPct val="0"/>
              </a:spcBef>
            </a:pPr>
            <a:endParaRPr lang="en-US" sz="3411">
              <a:solidFill>
                <a:srgbClr val="2B2B2B"/>
              </a:solidFill>
              <a:latin typeface="Agrandir"/>
              <a:ea typeface="Agrandir"/>
              <a:cs typeface="Agrandir"/>
              <a:sym typeface="Agrandir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57200" y="723900"/>
            <a:ext cx="9324953" cy="32034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8399"/>
              </a:lnSpc>
              <a:spcBef>
                <a:spcPct val="0"/>
              </a:spcBef>
            </a:pPr>
            <a:r>
              <a:rPr lang="en-US" sz="6999" b="1" dirty="0">
                <a:solidFill>
                  <a:srgbClr val="2B2B2B"/>
                </a:solidFill>
                <a:latin typeface="Agrandir Bold"/>
                <a:ea typeface="Agrandir Bold"/>
                <a:cs typeface="Agrandir Bold"/>
                <a:sym typeface="Agrandir Bold"/>
              </a:rPr>
              <a:t>Pr</a:t>
            </a:r>
            <a:r>
              <a:rPr lang="en-US" sz="6999" b="1" u="none" dirty="0">
                <a:solidFill>
                  <a:srgbClr val="2B2B2B"/>
                </a:solidFill>
                <a:latin typeface="Agrandir Bold"/>
                <a:ea typeface="Agrandir Bold"/>
                <a:cs typeface="Agrandir Bold"/>
                <a:sym typeface="Agrandir Bold"/>
              </a:rPr>
              <a:t>oblem Definition</a:t>
            </a:r>
          </a:p>
          <a:p>
            <a:pPr marL="0" lvl="0" indent="0" algn="ctr">
              <a:lnSpc>
                <a:spcPts val="8399"/>
              </a:lnSpc>
              <a:spcBef>
                <a:spcPct val="0"/>
              </a:spcBef>
            </a:pPr>
            <a:r>
              <a:rPr lang="en-US" sz="6999" b="1" u="none" dirty="0">
                <a:solidFill>
                  <a:srgbClr val="2B2B2B"/>
                </a:solidFill>
                <a:latin typeface="Agrandir Bold"/>
                <a:ea typeface="Agrandir Bold"/>
                <a:cs typeface="Agrandir Bold"/>
                <a:sym typeface="Agrandir Bold"/>
              </a:rPr>
              <a:t>Challenges Addressed Below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496432" y="4750321"/>
            <a:ext cx="7669328" cy="47859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665"/>
              </a:lnSpc>
            </a:pPr>
            <a:r>
              <a:rPr lang="en-US" sz="3332" dirty="0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Inefficient inventory management at farmers' mark</a:t>
            </a:r>
            <a:r>
              <a:rPr lang="en-US" sz="3332" u="none" dirty="0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ets.</a:t>
            </a:r>
          </a:p>
          <a:p>
            <a:pPr marL="0" lvl="0" indent="0" algn="ctr">
              <a:lnSpc>
                <a:spcPts val="4665"/>
              </a:lnSpc>
            </a:pPr>
            <a:endParaRPr lang="en-US" sz="3332" u="none" dirty="0">
              <a:solidFill>
                <a:srgbClr val="2B2B2B"/>
              </a:solidFill>
              <a:latin typeface="Agrandir"/>
              <a:ea typeface="Agrandir"/>
              <a:cs typeface="Agrandir"/>
              <a:sym typeface="Agrandir"/>
            </a:endParaRPr>
          </a:p>
          <a:p>
            <a:pPr marL="0" lvl="0" indent="0" algn="ctr">
              <a:lnSpc>
                <a:spcPts val="4665"/>
              </a:lnSpc>
            </a:pPr>
            <a:r>
              <a:rPr lang="en-US" sz="3332" u="none" dirty="0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 Lack of accurate sales tracking and reporting.</a:t>
            </a:r>
          </a:p>
          <a:p>
            <a:pPr marL="0" lvl="0" indent="0" algn="ctr">
              <a:lnSpc>
                <a:spcPts val="4665"/>
              </a:lnSpc>
            </a:pPr>
            <a:endParaRPr lang="en-US" sz="3332" u="none" dirty="0">
              <a:solidFill>
                <a:srgbClr val="2B2B2B"/>
              </a:solidFill>
              <a:latin typeface="Agrandir"/>
              <a:ea typeface="Agrandir"/>
              <a:cs typeface="Agrandir"/>
              <a:sym typeface="Agrandir"/>
            </a:endParaRPr>
          </a:p>
          <a:p>
            <a:pPr marL="0" lvl="0" indent="0" algn="ctr">
              <a:lnSpc>
                <a:spcPts val="4665"/>
              </a:lnSpc>
            </a:pPr>
            <a:r>
              <a:rPr lang="en-US" sz="3332" u="none" dirty="0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 Need for real-time data access for vendors and managers.</a:t>
            </a:r>
            <a:endParaRPr lang="en-US" sz="3332" u="none" dirty="0">
              <a:solidFill>
                <a:srgbClr val="2B2B2B"/>
              </a:solidFill>
              <a:latin typeface="Agrandir"/>
              <a:ea typeface="Agrandir"/>
              <a:cs typeface="Agrandir"/>
              <a:sym typeface="Agrandir"/>
              <a:hlinkClick r:id="rId2" action="ppaction://hlinksldjump"/>
            </a:endParaRP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alphaModFix amt="25000"/>
          </a:blip>
          <a:srcRect/>
          <a:stretch>
            <a:fillRect/>
          </a:stretch>
        </p:blipFill>
        <p:spPr>
          <a:xfrm>
            <a:off x="-7010400" y="1588762"/>
            <a:ext cx="9621431" cy="9789932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alphaModFix amt="50000"/>
          </a:blip>
          <a:srcRect/>
          <a:stretch>
            <a:fillRect/>
          </a:stretch>
        </p:blipFill>
        <p:spPr>
          <a:xfrm rot="9720163">
            <a:off x="12600387" y="-3298660"/>
            <a:ext cx="8670039" cy="865472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5C08026-E473-4E8E-86D7-621F3CBF5364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</a:blip>
          <a:srcRect/>
          <a:stretch>
            <a:fillRect/>
          </a:stretch>
        </p:blipFill>
        <p:spPr>
          <a:xfrm rot="9720163">
            <a:off x="12600387" y="-3521082"/>
            <a:ext cx="8670039" cy="8654721"/>
          </a:xfrm>
          <a:prstGeom prst="rect">
            <a:avLst/>
          </a:prstGeom>
        </p:spPr>
      </p:pic>
      <p:sp>
        <p:nvSpPr>
          <p:cNvPr id="9" name="TextBox 7">
            <a:extLst>
              <a:ext uri="{FF2B5EF4-FFF2-40B4-BE49-F238E27FC236}">
                <a16:creationId xmlns:a16="http://schemas.microsoft.com/office/drawing/2014/main" id="{9AE4632C-3A35-4B52-B1E7-7F497A5A471D}"/>
              </a:ext>
            </a:extLst>
          </p:cNvPr>
          <p:cNvSpPr txBox="1"/>
          <p:nvPr/>
        </p:nvSpPr>
        <p:spPr>
          <a:xfrm>
            <a:off x="10202030" y="4482066"/>
            <a:ext cx="7049629" cy="9618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518"/>
              </a:lnSpc>
              <a:spcBef>
                <a:spcPct val="0"/>
              </a:spcBef>
            </a:pPr>
            <a:r>
              <a:rPr lang="en-US" sz="6265" b="1" dirty="0">
                <a:solidFill>
                  <a:srgbClr val="2B2B2B"/>
                </a:solidFill>
                <a:latin typeface="Agrandir Bold"/>
                <a:ea typeface="Agrandir Bold"/>
                <a:cs typeface="Agrandir Bold"/>
                <a:sym typeface="Agrandir Bold"/>
              </a:rPr>
              <a:t>K</a:t>
            </a:r>
            <a:r>
              <a:rPr lang="en-US" sz="6265" b="1" u="none" dirty="0">
                <a:solidFill>
                  <a:srgbClr val="2B2B2B"/>
                </a:solidFill>
                <a:latin typeface="Agrandir Bold"/>
                <a:ea typeface="Agrandir Bold"/>
                <a:cs typeface="Agrandir Bold"/>
                <a:sym typeface="Agrandir Bold"/>
              </a:rPr>
              <a:t>ey Processes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C99582A-A304-4333-95E0-E6B4F7C732EB}"/>
              </a:ext>
            </a:extLst>
          </p:cNvPr>
          <p:cNvSpPr txBox="1"/>
          <p:nvPr/>
        </p:nvSpPr>
        <p:spPr>
          <a:xfrm>
            <a:off x="9767737" y="5689763"/>
            <a:ext cx="9192984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latin typeface="Agrandir" panose="020B0604020202020204" charset="0"/>
                <a:cs typeface="Calibri" panose="020F0502020204030204" pitchFamily="34" charset="0"/>
              </a:rPr>
              <a:t>Processes Explained: </a:t>
            </a:r>
            <a:endParaRPr lang="en-US" sz="4000" b="1" dirty="0">
              <a:latin typeface="Agrandir" panose="020B0604020202020204" charset="0"/>
              <a:cs typeface="Calibri" panose="020F050202020403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4000" dirty="0">
                <a:latin typeface="Agrandir" panose="020B0604020202020204" charset="0"/>
                <a:cs typeface="Calibri" panose="020F0502020204030204" pitchFamily="34" charset="0"/>
              </a:rPr>
              <a:t>Adding new products.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4000" dirty="0">
                <a:latin typeface="Agrandir" panose="020B0604020202020204" charset="0"/>
                <a:cs typeface="Calibri" panose="020F0502020204030204" pitchFamily="34" charset="0"/>
              </a:rPr>
              <a:t>Recording sales.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4000" dirty="0">
                <a:latin typeface="Agrandir" panose="020B0604020202020204" charset="0"/>
                <a:cs typeface="Calibri" panose="020F0502020204030204" pitchFamily="34" charset="0"/>
              </a:rPr>
              <a:t>Checking low stock alerts.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4000" dirty="0">
                <a:latin typeface="Agrandir" panose="020B0604020202020204" charset="0"/>
                <a:cs typeface="Calibri" panose="020F0502020204030204" pitchFamily="34" charset="0"/>
              </a:rPr>
              <a:t>Generating reports for market managers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1D0106F-651B-4787-AF72-C3A620386AB2}"/>
              </a:ext>
            </a:extLst>
          </p:cNvPr>
          <p:cNvCxnSpPr/>
          <p:nvPr/>
        </p:nvCxnSpPr>
        <p:spPr>
          <a:xfrm>
            <a:off x="9525000" y="1931806"/>
            <a:ext cx="0" cy="7040880"/>
          </a:xfrm>
          <a:prstGeom prst="line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50000"/>
          </a:blip>
          <a:srcRect/>
          <a:stretch>
            <a:fillRect/>
          </a:stretch>
        </p:blipFill>
        <p:spPr>
          <a:xfrm>
            <a:off x="-2868523" y="2438918"/>
            <a:ext cx="10541077" cy="1052245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3463659" y="-599139"/>
            <a:ext cx="5865675" cy="5231058"/>
          </a:xfrm>
          <a:prstGeom prst="rect">
            <a:avLst/>
          </a:prstGeom>
        </p:spPr>
      </p:pic>
      <p:sp>
        <p:nvSpPr>
          <p:cNvPr id="4" name="Freeform 4"/>
          <p:cNvSpPr/>
          <p:nvPr/>
        </p:nvSpPr>
        <p:spPr>
          <a:xfrm>
            <a:off x="593834" y="2016390"/>
            <a:ext cx="8829763" cy="6270860"/>
          </a:xfrm>
          <a:custGeom>
            <a:avLst/>
            <a:gdLst/>
            <a:ahLst/>
            <a:cxnLst/>
            <a:rect l="l" t="t" r="r" b="b"/>
            <a:pathLst>
              <a:path w="8829763" h="6270860">
                <a:moveTo>
                  <a:pt x="0" y="0"/>
                </a:moveTo>
                <a:lnTo>
                  <a:pt x="8829763" y="0"/>
                </a:lnTo>
                <a:lnTo>
                  <a:pt x="8829763" y="6270860"/>
                </a:lnTo>
                <a:lnTo>
                  <a:pt x="0" y="627086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0633" r="-15289"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9783120" y="1613331"/>
            <a:ext cx="7867560" cy="7076979"/>
            <a:chOff x="0" y="0"/>
            <a:chExt cx="10490081" cy="9435972"/>
          </a:xfrm>
        </p:grpSpPr>
        <p:sp>
          <p:nvSpPr>
            <p:cNvPr id="6" name="TextBox 6"/>
            <p:cNvSpPr txBox="1"/>
            <p:nvPr/>
          </p:nvSpPr>
          <p:spPr>
            <a:xfrm>
              <a:off x="0" y="4136821"/>
              <a:ext cx="10490081" cy="52991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459"/>
                </a:lnSpc>
              </a:pPr>
              <a:r>
                <a:rPr lang="en-US" sz="3185" b="1">
                  <a:solidFill>
                    <a:srgbClr val="2B2B2B"/>
                  </a:solidFill>
                  <a:latin typeface="Agrandir Bold"/>
                  <a:ea typeface="Agrandir Bold"/>
                  <a:cs typeface="Agrandir Bold"/>
                  <a:sym typeface="Agrandir Bold"/>
                </a:rPr>
                <a:t>B</a:t>
              </a:r>
              <a:r>
                <a:rPr lang="en-US" sz="3185" b="1" u="none">
                  <a:solidFill>
                    <a:srgbClr val="2B2B2B"/>
                  </a:solidFill>
                  <a:latin typeface="Agrandir Bold"/>
                  <a:ea typeface="Agrandir Bold"/>
                  <a:cs typeface="Agrandir Bold"/>
                  <a:sym typeface="Agrandir Bold"/>
                </a:rPr>
                <a:t>usiness Process Modelling</a:t>
              </a:r>
            </a:p>
            <a:p>
              <a:pPr marL="687699" lvl="1" indent="-343849" algn="l">
                <a:lnSpc>
                  <a:spcPts val="4459"/>
                </a:lnSpc>
                <a:buFont typeface="Arial"/>
                <a:buChar char="•"/>
              </a:pPr>
              <a:r>
                <a:rPr lang="en-US" sz="3185" u="none">
                  <a:solidFill>
                    <a:srgbClr val="2B2B2B"/>
                  </a:solidFill>
                  <a:latin typeface="Agrandir"/>
                  <a:ea typeface="Agrandir"/>
                  <a:cs typeface="Agrandir"/>
                  <a:sym typeface="Agrandir"/>
                </a:rPr>
                <a:t>Swimlane Diagram: Illustrates vendor and manager interactions.</a:t>
              </a:r>
            </a:p>
            <a:p>
              <a:pPr marL="0" lvl="0" indent="0" algn="l">
                <a:lnSpc>
                  <a:spcPts val="4459"/>
                </a:lnSpc>
              </a:pPr>
              <a:endParaRPr lang="en-US" sz="3185" u="none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endParaRPr>
            </a:p>
            <a:p>
              <a:pPr marL="0" lvl="0" indent="0" algn="l">
                <a:lnSpc>
                  <a:spcPts val="4459"/>
                </a:lnSpc>
              </a:pPr>
              <a:r>
                <a:rPr lang="en-US" sz="3185" b="1" u="none">
                  <a:solidFill>
                    <a:srgbClr val="2B2B2B"/>
                  </a:solidFill>
                  <a:latin typeface="Agrandir Bold"/>
                  <a:ea typeface="Agrandir Bold"/>
                  <a:cs typeface="Agrandir Bold"/>
                  <a:sym typeface="Agrandir Bold"/>
                </a:rPr>
                <a:t>Insert Swimlane Diagram:</a:t>
              </a:r>
              <a:r>
                <a:rPr lang="en-US" sz="3185" u="none">
                  <a:solidFill>
                    <a:srgbClr val="2B2B2B"/>
                  </a:solidFill>
                  <a:latin typeface="Agrandir"/>
                  <a:ea typeface="Agrandir"/>
                  <a:cs typeface="Agrandir"/>
                  <a:sym typeface="Agrandir"/>
                </a:rPr>
                <a:t> </a:t>
              </a:r>
            </a:p>
            <a:p>
              <a:pPr marL="687699" lvl="1" indent="-343849" algn="l">
                <a:lnSpc>
                  <a:spcPts val="4459"/>
                </a:lnSpc>
                <a:buFont typeface="Arial"/>
                <a:buChar char="•"/>
              </a:pPr>
              <a:r>
                <a:rPr lang="en-US" sz="3185" u="none">
                  <a:solidFill>
                    <a:srgbClr val="2B2B2B"/>
                  </a:solidFill>
                  <a:latin typeface="Agrandir"/>
                  <a:ea typeface="Agrandir"/>
                  <a:cs typeface="Agrandir"/>
                  <a:sym typeface="Agrandir"/>
                </a:rPr>
                <a:t>Swimlane Diagram</a:t>
              </a:r>
            </a:p>
            <a:p>
              <a:pPr marL="0" lvl="0" indent="0" algn="l">
                <a:lnSpc>
                  <a:spcPts val="4459"/>
                </a:lnSpc>
              </a:pPr>
              <a:endParaRPr lang="en-US" sz="3185" u="none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161318"/>
              <a:ext cx="10490081" cy="29504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8195"/>
                </a:lnSpc>
                <a:spcBef>
                  <a:spcPct val="0"/>
                </a:spcBef>
              </a:pPr>
              <a:r>
                <a:rPr lang="en-US" sz="6829">
                  <a:solidFill>
                    <a:srgbClr val="2B2B2B"/>
                  </a:solidFill>
                  <a:latin typeface="Agrandir"/>
                  <a:ea typeface="Agrandir"/>
                  <a:cs typeface="Agrandir"/>
                  <a:sym typeface="Agrandir"/>
                </a:rPr>
                <a:t>M</a:t>
              </a:r>
              <a:r>
                <a:rPr lang="en-US" sz="6829" u="none">
                  <a:solidFill>
                    <a:srgbClr val="2B2B2B"/>
                  </a:solidFill>
                  <a:latin typeface="Agrandir"/>
                  <a:ea typeface="Agrandir"/>
                  <a:cs typeface="Agrandir"/>
                  <a:sym typeface="Agrandir"/>
                </a:rPr>
                <a:t>ethodology &amp; Approach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50000"/>
          </a:blip>
          <a:srcRect/>
          <a:stretch>
            <a:fillRect/>
          </a:stretch>
        </p:blipFill>
        <p:spPr>
          <a:xfrm>
            <a:off x="13716900" y="2016390"/>
            <a:ext cx="10541077" cy="1052245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3121764" y="7916043"/>
            <a:ext cx="5865675" cy="5231058"/>
          </a:xfrm>
          <a:prstGeom prst="rect">
            <a:avLst/>
          </a:prstGeom>
        </p:spPr>
      </p:pic>
      <p:sp>
        <p:nvSpPr>
          <p:cNvPr id="4" name="Freeform 4"/>
          <p:cNvSpPr/>
          <p:nvPr/>
        </p:nvSpPr>
        <p:spPr>
          <a:xfrm>
            <a:off x="8406904" y="3643619"/>
            <a:ext cx="9680427" cy="4272424"/>
          </a:xfrm>
          <a:custGeom>
            <a:avLst/>
            <a:gdLst/>
            <a:ahLst/>
            <a:cxnLst/>
            <a:rect l="l" t="t" r="r" b="b"/>
            <a:pathLst>
              <a:path w="9680427" h="4272424">
                <a:moveTo>
                  <a:pt x="0" y="0"/>
                </a:moveTo>
                <a:lnTo>
                  <a:pt x="9680427" y="0"/>
                </a:lnTo>
                <a:lnTo>
                  <a:pt x="9680427" y="4272424"/>
                </a:lnTo>
                <a:lnTo>
                  <a:pt x="0" y="427242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442" t="-13669" r="-2171" b="-11069"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444045" y="1894707"/>
            <a:ext cx="9290256" cy="6497587"/>
            <a:chOff x="0" y="0"/>
            <a:chExt cx="12387007" cy="8663449"/>
          </a:xfrm>
        </p:grpSpPr>
        <p:sp>
          <p:nvSpPr>
            <p:cNvPr id="6" name="TextBox 6"/>
            <p:cNvSpPr txBox="1"/>
            <p:nvPr/>
          </p:nvSpPr>
          <p:spPr>
            <a:xfrm>
              <a:off x="0" y="4174380"/>
              <a:ext cx="12387007" cy="44890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5265"/>
                </a:lnSpc>
              </a:pPr>
              <a:r>
                <a:rPr lang="en-US" sz="3761" b="1">
                  <a:solidFill>
                    <a:srgbClr val="2B2B2B"/>
                  </a:solidFill>
                  <a:latin typeface="Agrandir Bold"/>
                  <a:ea typeface="Agrandir Bold"/>
                  <a:cs typeface="Agrandir Bold"/>
                  <a:sym typeface="Agrandir Bold"/>
                </a:rPr>
                <a:t>•Vendor</a:t>
              </a:r>
              <a:r>
                <a:rPr lang="en-US" sz="3761" b="1" u="none">
                  <a:solidFill>
                    <a:srgbClr val="2B2B2B"/>
                  </a:solidFill>
                  <a:latin typeface="Agrandir Bold"/>
                  <a:ea typeface="Agrandir Bold"/>
                  <a:cs typeface="Agrandir Bold"/>
                  <a:sym typeface="Agrandir Bold"/>
                </a:rPr>
                <a:t>s:</a:t>
              </a:r>
              <a:r>
                <a:rPr lang="en-US" sz="3761" u="none">
                  <a:solidFill>
                    <a:srgbClr val="2B2B2B"/>
                  </a:solidFill>
                  <a:latin typeface="Agrandir"/>
                  <a:ea typeface="Agrandir"/>
                  <a:cs typeface="Agrandir"/>
                  <a:sym typeface="Agrandir"/>
                </a:rPr>
                <a:t> Manage product</a:t>
              </a:r>
            </a:p>
            <a:p>
              <a:pPr algn="l">
                <a:lnSpc>
                  <a:spcPts val="5265"/>
                </a:lnSpc>
              </a:pPr>
              <a:r>
                <a:rPr lang="en-US" sz="3761" u="none">
                  <a:solidFill>
                    <a:srgbClr val="2B2B2B"/>
                  </a:solidFill>
                  <a:latin typeface="Agrandir"/>
                  <a:ea typeface="Agrandir"/>
                  <a:cs typeface="Agrandir"/>
                  <a:sym typeface="Agrandir"/>
                </a:rPr>
                <a:t> listings and sales.</a:t>
              </a:r>
            </a:p>
            <a:p>
              <a:pPr algn="l">
                <a:lnSpc>
                  <a:spcPts val="5265"/>
                </a:lnSpc>
              </a:pPr>
              <a:r>
                <a:rPr lang="en-US" sz="3761" b="1" u="none">
                  <a:solidFill>
                    <a:srgbClr val="2B2B2B"/>
                  </a:solidFill>
                  <a:latin typeface="Agrandir Bold"/>
                  <a:ea typeface="Agrandir Bold"/>
                  <a:cs typeface="Agrandir Bold"/>
                  <a:sym typeface="Agrandir Bold"/>
                </a:rPr>
                <a:t>•Products: </a:t>
              </a:r>
              <a:r>
                <a:rPr lang="en-US" sz="3761" u="none">
                  <a:solidFill>
                    <a:srgbClr val="2B2B2B"/>
                  </a:solidFill>
                  <a:latin typeface="Agrandir"/>
                  <a:ea typeface="Agrandir"/>
                  <a:cs typeface="Agrandir"/>
                  <a:sym typeface="Agrandir"/>
                </a:rPr>
                <a:t>Inventory details.</a:t>
              </a:r>
            </a:p>
            <a:p>
              <a:pPr algn="l">
                <a:lnSpc>
                  <a:spcPts val="5265"/>
                </a:lnSpc>
              </a:pPr>
              <a:r>
                <a:rPr lang="en-US" sz="3761" b="1" u="none">
                  <a:solidFill>
                    <a:srgbClr val="2B2B2B"/>
                  </a:solidFill>
                  <a:latin typeface="Agrandir Bold"/>
                  <a:ea typeface="Agrandir Bold"/>
                  <a:cs typeface="Agrandir Bold"/>
                  <a:sym typeface="Agrandir Bold"/>
                </a:rPr>
                <a:t>•Sales: </a:t>
              </a:r>
              <a:r>
                <a:rPr lang="en-US" sz="3761" u="none">
                  <a:solidFill>
                    <a:srgbClr val="2B2B2B"/>
                  </a:solidFill>
                  <a:latin typeface="Agrandir"/>
                  <a:ea typeface="Agrandir"/>
                  <a:cs typeface="Agrandir"/>
                  <a:sym typeface="Agrandir"/>
                </a:rPr>
                <a:t>Track sales transactions.</a:t>
              </a:r>
            </a:p>
            <a:p>
              <a:pPr marL="0" lvl="0" indent="0" algn="l">
                <a:lnSpc>
                  <a:spcPts val="5265"/>
                </a:lnSpc>
              </a:pPr>
              <a:endParaRPr lang="en-US" sz="3761" u="none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213689"/>
              <a:ext cx="12387007" cy="27305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7518"/>
                </a:lnSpc>
                <a:spcBef>
                  <a:spcPct val="0"/>
                </a:spcBef>
              </a:pPr>
              <a:r>
                <a:rPr lang="en-US" sz="6265" b="1">
                  <a:solidFill>
                    <a:srgbClr val="2B2B2B"/>
                  </a:solidFill>
                  <a:latin typeface="Agrandir Bold"/>
                  <a:ea typeface="Agrandir Bold"/>
                  <a:cs typeface="Agrandir Bold"/>
                  <a:sym typeface="Agrandir Bold"/>
                </a:rPr>
                <a:t>K</a:t>
              </a:r>
              <a:r>
                <a:rPr lang="en-US" sz="6265" b="1" u="none">
                  <a:solidFill>
                    <a:srgbClr val="2B2B2B"/>
                  </a:solidFill>
                  <a:latin typeface="Agrandir Bold"/>
                  <a:ea typeface="Agrandir Bold"/>
                  <a:cs typeface="Agrandir Bold"/>
                  <a:sym typeface="Agrandir Bold"/>
                </a:rPr>
                <a:t>ey Entities </a:t>
              </a:r>
            </a:p>
            <a:p>
              <a:pPr marL="0" lvl="0" indent="0" algn="ctr">
                <a:lnSpc>
                  <a:spcPts val="7518"/>
                </a:lnSpc>
                <a:spcBef>
                  <a:spcPct val="0"/>
                </a:spcBef>
              </a:pPr>
              <a:r>
                <a:rPr lang="en-US" sz="6265" b="1" u="none">
                  <a:solidFill>
                    <a:srgbClr val="2B2B2B"/>
                  </a:solidFill>
                  <a:latin typeface="Agrandir Bold"/>
                  <a:ea typeface="Agrandir Bold"/>
                  <a:cs typeface="Agrandir Bold"/>
                  <a:sym typeface="Agrandir Bold"/>
                </a:rPr>
                <a:t>Overview </a:t>
              </a: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9987342" y="966909"/>
            <a:ext cx="8300658" cy="18546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73"/>
              </a:lnSpc>
              <a:spcBef>
                <a:spcPct val="0"/>
              </a:spcBef>
            </a:pPr>
            <a:r>
              <a:rPr lang="en-US" sz="4980" b="1">
                <a:solidFill>
                  <a:srgbClr val="2B2B2B"/>
                </a:solidFill>
                <a:latin typeface="Agrandir Bold"/>
                <a:ea typeface="Agrandir Bold"/>
                <a:cs typeface="Agrandir Bold"/>
                <a:sym typeface="Agrandir Bold"/>
              </a:rPr>
              <a:t>Entity-Relationship (ER) Diagram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EF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03362" y="2768011"/>
            <a:ext cx="7840638" cy="4633140"/>
          </a:xfrm>
          <a:custGeom>
            <a:avLst/>
            <a:gdLst/>
            <a:ahLst/>
            <a:cxnLst/>
            <a:rect l="l" t="t" r="r" b="b"/>
            <a:pathLst>
              <a:path w="7840638" h="4633140">
                <a:moveTo>
                  <a:pt x="0" y="0"/>
                </a:moveTo>
                <a:lnTo>
                  <a:pt x="7840638" y="0"/>
                </a:lnTo>
                <a:lnTo>
                  <a:pt x="7840638" y="4633140"/>
                </a:lnTo>
                <a:lnTo>
                  <a:pt x="0" y="46331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525" r="-2525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930182" y="309562"/>
            <a:ext cx="14427636" cy="1247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399"/>
              </a:lnSpc>
              <a:spcBef>
                <a:spcPct val="0"/>
              </a:spcBef>
            </a:pPr>
            <a:r>
              <a:rPr lang="en-US" sz="6999" b="1">
                <a:solidFill>
                  <a:srgbClr val="2B2B2B"/>
                </a:solidFill>
                <a:latin typeface="Agrandir Bold"/>
                <a:ea typeface="Agrandir Bold"/>
                <a:cs typeface="Agrandir Bold"/>
                <a:sym typeface="Agrandir Bold"/>
              </a:rPr>
              <a:t>R</a:t>
            </a:r>
            <a:r>
              <a:rPr lang="en-US" sz="6999" b="1" u="none">
                <a:solidFill>
                  <a:srgbClr val="2B2B2B"/>
                </a:solidFill>
                <a:latin typeface="Agrandir Bold"/>
                <a:ea typeface="Agrandir Bold"/>
                <a:cs typeface="Agrandir Bold"/>
                <a:sym typeface="Agrandir Bold"/>
              </a:rPr>
              <a:t>esults and Use Case Example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113537" y="7549177"/>
            <a:ext cx="6512021" cy="1962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43"/>
              </a:lnSpc>
              <a:spcBef>
                <a:spcPct val="0"/>
              </a:spcBef>
            </a:pPr>
            <a:r>
              <a:rPr lang="en-US" sz="3530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Database Functionality Real-time inventory management and low-stock alerts.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505393" y="2011131"/>
            <a:ext cx="6753907" cy="77106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656"/>
              </a:lnSpc>
            </a:pPr>
            <a:r>
              <a:rPr lang="en-US" sz="3325" b="1">
                <a:solidFill>
                  <a:srgbClr val="2B2B2B"/>
                </a:solidFill>
                <a:latin typeface="Agrandir Bold"/>
                <a:ea typeface="Agrandir Bold"/>
                <a:cs typeface="Agrandir Bold"/>
                <a:sym typeface="Agrandir Bold"/>
              </a:rPr>
              <a:t>Explanation:</a:t>
            </a:r>
          </a:p>
          <a:p>
            <a:pPr marL="718036" lvl="1" indent="-359018" algn="just">
              <a:lnSpc>
                <a:spcPts val="4656"/>
              </a:lnSpc>
              <a:buFont typeface="Arial"/>
              <a:buChar char="•"/>
            </a:pPr>
            <a:r>
              <a:rPr lang="en-US" sz="3325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The command retrieves the inventory status of a product using a package called farmers_market_pkg.</a:t>
            </a:r>
          </a:p>
          <a:p>
            <a:pPr algn="just">
              <a:lnSpc>
                <a:spcPts val="4656"/>
              </a:lnSpc>
            </a:pPr>
            <a:endParaRPr lang="en-US" sz="3325">
              <a:solidFill>
                <a:srgbClr val="2B2B2B"/>
              </a:solidFill>
              <a:latin typeface="Agrandir"/>
              <a:ea typeface="Agrandir"/>
              <a:cs typeface="Agrandir"/>
              <a:sym typeface="Agrandir"/>
            </a:endParaRPr>
          </a:p>
          <a:p>
            <a:pPr marL="718036" lvl="1" indent="-359018" algn="just">
              <a:lnSpc>
                <a:spcPts val="4656"/>
              </a:lnSpc>
              <a:buFont typeface="Arial"/>
              <a:buChar char="•"/>
            </a:pPr>
            <a:r>
              <a:rPr lang="en-US" sz="3325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The variable v_status stores the result.</a:t>
            </a:r>
          </a:p>
          <a:p>
            <a:pPr algn="just">
              <a:lnSpc>
                <a:spcPts val="4656"/>
              </a:lnSpc>
            </a:pPr>
            <a:endParaRPr lang="en-US" sz="3325">
              <a:solidFill>
                <a:srgbClr val="2B2B2B"/>
              </a:solidFill>
              <a:latin typeface="Agrandir"/>
              <a:ea typeface="Agrandir"/>
              <a:cs typeface="Agrandir"/>
              <a:sym typeface="Agrandir"/>
            </a:endParaRPr>
          </a:p>
          <a:p>
            <a:pPr marL="718036" lvl="1" indent="-359018" algn="just">
              <a:lnSpc>
                <a:spcPts val="4656"/>
              </a:lnSpc>
              <a:buFont typeface="Arial"/>
              <a:buChar char="•"/>
            </a:pPr>
            <a:r>
              <a:rPr lang="en-US" sz="3325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The output shows that product ID 1 is "In stock", indicating there is available inventory.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EF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3">
            <a:extLst>
              <a:ext uri="{FF2B5EF4-FFF2-40B4-BE49-F238E27FC236}">
                <a16:creationId xmlns:a16="http://schemas.microsoft.com/office/drawing/2014/main" id="{E60B0A20-3CD8-4D67-AA7A-438AD2EAE75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rcRect/>
          <a:stretch>
            <a:fillRect/>
          </a:stretch>
        </p:blipFill>
        <p:spPr>
          <a:xfrm rot="19554648">
            <a:off x="-3280926" y="-5590504"/>
            <a:ext cx="17710635" cy="197707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F22E7BD-C018-490A-A8CD-1ED41FE876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233" y="2070803"/>
            <a:ext cx="8071876" cy="454043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96291AE-38DD-4686-B862-8B054C6D74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3891" y="2070803"/>
            <a:ext cx="8071876" cy="454043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962B2E8-6FD2-4C7E-9D5B-C3B45401BE7A}"/>
              </a:ext>
            </a:extLst>
          </p:cNvPr>
          <p:cNvSpPr txBox="1"/>
          <p:nvPr/>
        </p:nvSpPr>
        <p:spPr>
          <a:xfrm>
            <a:off x="9194029" y="6692703"/>
            <a:ext cx="9093972" cy="34291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900"/>
              </a:lnSpc>
            </a:pPr>
            <a:r>
              <a:rPr lang="en-US" sz="2400" dirty="0">
                <a:effectLst/>
                <a:latin typeface="Agrandir" panose="020B0604020202020204" charset="0"/>
              </a:rPr>
              <a:t>The procedure </a:t>
            </a:r>
            <a:r>
              <a:rPr lang="en-US" sz="2400" i="1" dirty="0" err="1">
                <a:effectLst/>
                <a:latin typeface="Agrandir" panose="020B0604020202020204" charset="0"/>
              </a:rPr>
              <a:t>farmers_market_pkg.generate_sales_report</a:t>
            </a:r>
            <a:r>
              <a:rPr lang="en-US" sz="2400" i="1" dirty="0">
                <a:effectLst/>
                <a:latin typeface="Agrandir" panose="020B0604020202020204" charset="0"/>
              </a:rPr>
              <a:t> </a:t>
            </a:r>
            <a:r>
              <a:rPr lang="en-US" sz="2400" dirty="0">
                <a:effectLst/>
                <a:latin typeface="Agrandir" panose="020B0604020202020204" charset="0"/>
              </a:rPr>
              <a:t>retrieves sales data from the </a:t>
            </a:r>
            <a:r>
              <a:rPr lang="en-US" sz="2400" i="1" dirty="0" err="1">
                <a:effectLst/>
                <a:latin typeface="Agrandir" panose="020B0604020202020204" charset="0"/>
              </a:rPr>
              <a:t>FarmersMarket_DB</a:t>
            </a:r>
            <a:r>
              <a:rPr lang="en-US" sz="2400" i="1" dirty="0">
                <a:effectLst/>
                <a:latin typeface="Agrandir" panose="020B0604020202020204" charset="0"/>
              </a:rPr>
              <a:t> database</a:t>
            </a:r>
            <a:r>
              <a:rPr lang="en-US" sz="2400" dirty="0">
                <a:effectLst/>
                <a:latin typeface="Agrandir" panose="020B0604020202020204" charset="0"/>
              </a:rPr>
              <a:t>, likely from tables storing vendor transactions.</a:t>
            </a:r>
          </a:p>
          <a:p>
            <a:pPr>
              <a:lnSpc>
                <a:spcPts val="2900"/>
              </a:lnSpc>
            </a:pPr>
            <a:endParaRPr lang="en-US" sz="2400" dirty="0">
              <a:latin typeface="Agrandir" panose="020B0604020202020204" charset="0"/>
            </a:endParaRPr>
          </a:p>
          <a:p>
            <a:pPr>
              <a:lnSpc>
                <a:spcPts val="2900"/>
              </a:lnSpc>
            </a:pPr>
            <a:r>
              <a:rPr lang="en-US" sz="2400" dirty="0">
                <a:effectLst/>
                <a:latin typeface="Agrandir" panose="020B0604020202020204" charset="0"/>
              </a:rPr>
              <a:t>It calculates the total sales and transaction counts for each vendor, formatting the results (e.g., $399.00 for Green Valley Farms) using </a:t>
            </a:r>
            <a:r>
              <a:rPr lang="en-US" sz="2400" i="1" dirty="0">
                <a:effectLst/>
                <a:latin typeface="Agrandir" panose="020B0604020202020204" charset="0"/>
              </a:rPr>
              <a:t>TO_CHAR</a:t>
            </a:r>
            <a:r>
              <a:rPr lang="en-US" sz="2400" dirty="0">
                <a:effectLst/>
                <a:latin typeface="Agrandir" panose="020B0604020202020204" charset="0"/>
              </a:rPr>
              <a:t>. The output is displayed via </a:t>
            </a:r>
            <a:r>
              <a:rPr lang="en-US" sz="2400" i="1" dirty="0">
                <a:effectLst/>
                <a:latin typeface="Agrandir" panose="020B0604020202020204" charset="0"/>
              </a:rPr>
              <a:t>DBMS_OUTPUT.PUT_LINE</a:t>
            </a:r>
            <a:r>
              <a:rPr lang="en-US" sz="2400" dirty="0">
                <a:effectLst/>
                <a:latin typeface="Agrandir" panose="020B0604020202020204" charset="0"/>
              </a:rPr>
              <a:t>, showing sales and transaction details for each vendor in the script output.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6558C67-6D66-4185-9CCF-E22A8500140A}"/>
              </a:ext>
            </a:extLst>
          </p:cNvPr>
          <p:cNvSpPr txBox="1"/>
          <p:nvPr/>
        </p:nvSpPr>
        <p:spPr>
          <a:xfrm>
            <a:off x="304800" y="6692703"/>
            <a:ext cx="89916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grandir" panose="020B0604020202020204" charset="0"/>
              </a:rPr>
              <a:t>Vendor 1:</a:t>
            </a:r>
          </a:p>
          <a:p>
            <a:endParaRPr lang="en-US" sz="2400" dirty="0">
              <a:latin typeface="Agrandir" panose="020B0604020202020204" charset="0"/>
            </a:endParaRPr>
          </a:p>
          <a:p>
            <a:r>
              <a:rPr lang="en-US" sz="2400" dirty="0">
                <a:effectLst/>
                <a:latin typeface="Agrandir" panose="020B0604020202020204" charset="0"/>
              </a:rPr>
              <a:t>procedure </a:t>
            </a:r>
            <a:r>
              <a:rPr lang="en-US" sz="2400" i="1" dirty="0" err="1">
                <a:effectLst/>
                <a:latin typeface="Agrandir" panose="020B0604020202020204" charset="0"/>
              </a:rPr>
              <a:t>farmers_market_pkg.generate_sales_report</a:t>
            </a:r>
            <a:r>
              <a:rPr lang="en-US" sz="2400" i="1" dirty="0">
                <a:effectLst/>
                <a:latin typeface="Agrandir" panose="020B0604020202020204" charset="0"/>
              </a:rPr>
              <a:t> </a:t>
            </a:r>
            <a:r>
              <a:rPr lang="en-US" sz="2400" dirty="0">
                <a:effectLst/>
                <a:latin typeface="Agrandir" panose="020B0604020202020204" charset="0"/>
              </a:rPr>
              <a:t>retrieves sales data for vendors from the database.</a:t>
            </a:r>
          </a:p>
          <a:p>
            <a:endParaRPr lang="en-US" sz="2400" dirty="0">
              <a:latin typeface="Agrandir" panose="020B0604020202020204" charset="0"/>
            </a:endParaRPr>
          </a:p>
          <a:p>
            <a:r>
              <a:rPr lang="en-US" sz="2400" dirty="0">
                <a:effectLst/>
                <a:latin typeface="Agrandir" panose="020B0604020202020204" charset="0"/>
              </a:rPr>
              <a:t>It calculates the total sales for vendor 1 and formats the result as currency using </a:t>
            </a:r>
            <a:r>
              <a:rPr lang="en-US" sz="2400" i="1" dirty="0">
                <a:effectLst/>
                <a:latin typeface="Agrandir" panose="020B0604020202020204" charset="0"/>
              </a:rPr>
              <a:t>TO_CHAR</a:t>
            </a:r>
            <a:r>
              <a:rPr lang="en-US" sz="2400" dirty="0">
                <a:effectLst/>
                <a:latin typeface="Agrandir" panose="020B0604020202020204" charset="0"/>
              </a:rPr>
              <a:t>. The result, $399.00, is displayed via </a:t>
            </a:r>
            <a:r>
              <a:rPr lang="en-US" sz="2400" i="1" dirty="0">
                <a:effectLst/>
                <a:latin typeface="Agrandir" panose="020B0604020202020204" charset="0"/>
              </a:rPr>
              <a:t>DBMS_OUTPUT.PUT_LINE</a:t>
            </a:r>
            <a:r>
              <a:rPr lang="en-US" sz="2400" dirty="0">
                <a:effectLst/>
                <a:latin typeface="Agrandir" panose="020B0604020202020204" charset="0"/>
              </a:rPr>
              <a:t> in the script output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930182" y="309562"/>
            <a:ext cx="14427636" cy="1247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399"/>
              </a:lnSpc>
              <a:spcBef>
                <a:spcPct val="0"/>
              </a:spcBef>
            </a:pPr>
            <a:r>
              <a:rPr lang="en-US" sz="6999" b="1" dirty="0">
                <a:solidFill>
                  <a:srgbClr val="2B2B2B"/>
                </a:solidFill>
                <a:latin typeface="Agrandir Bold"/>
                <a:ea typeface="Agrandir Bold"/>
                <a:cs typeface="Agrandir Bold"/>
                <a:sym typeface="Agrandir Bold"/>
              </a:rPr>
              <a:t>R</a:t>
            </a:r>
            <a:r>
              <a:rPr lang="en-US" sz="6999" b="1" u="none" dirty="0">
                <a:solidFill>
                  <a:srgbClr val="2B2B2B"/>
                </a:solidFill>
                <a:latin typeface="Agrandir Bold"/>
                <a:ea typeface="Agrandir Bold"/>
                <a:cs typeface="Agrandir Bold"/>
                <a:sym typeface="Agrandir Bold"/>
              </a:rPr>
              <a:t>esults and Use Case Example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EF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3">
            <a:extLst>
              <a:ext uri="{FF2B5EF4-FFF2-40B4-BE49-F238E27FC236}">
                <a16:creationId xmlns:a16="http://schemas.microsoft.com/office/drawing/2014/main" id="{7A3B916E-5028-4372-B306-C2D8E41013F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rcRect/>
          <a:stretch>
            <a:fillRect/>
          </a:stretch>
        </p:blipFill>
        <p:spPr>
          <a:xfrm rot="8351388">
            <a:off x="3946094" y="-5438055"/>
            <a:ext cx="17710635" cy="19770726"/>
          </a:xfrm>
          <a:prstGeom prst="rect">
            <a:avLst/>
          </a:prstGeom>
        </p:spPr>
      </p:pic>
      <p:pic>
        <p:nvPicPr>
          <p:cNvPr id="10" name="Picture 3">
            <a:extLst>
              <a:ext uri="{FF2B5EF4-FFF2-40B4-BE49-F238E27FC236}">
                <a16:creationId xmlns:a16="http://schemas.microsoft.com/office/drawing/2014/main" id="{FCD19687-D078-425F-94B9-6B3E21C577C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rcRect/>
          <a:stretch>
            <a:fillRect/>
          </a:stretch>
        </p:blipFill>
        <p:spPr>
          <a:xfrm rot="8263694">
            <a:off x="3793694" y="-5590455"/>
            <a:ext cx="17710635" cy="19770726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930182" y="309562"/>
            <a:ext cx="14427636" cy="1247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399"/>
              </a:lnSpc>
              <a:spcBef>
                <a:spcPct val="0"/>
              </a:spcBef>
            </a:pPr>
            <a:r>
              <a:rPr lang="en-US" sz="6999" b="1">
                <a:solidFill>
                  <a:srgbClr val="2B2B2B"/>
                </a:solidFill>
                <a:latin typeface="Agrandir Bold"/>
                <a:ea typeface="Agrandir Bold"/>
                <a:cs typeface="Agrandir Bold"/>
                <a:sym typeface="Agrandir Bold"/>
              </a:rPr>
              <a:t>R</a:t>
            </a:r>
            <a:r>
              <a:rPr lang="en-US" sz="6999" b="1" u="none">
                <a:solidFill>
                  <a:srgbClr val="2B2B2B"/>
                </a:solidFill>
                <a:latin typeface="Agrandir Bold"/>
                <a:ea typeface="Agrandir Bold"/>
                <a:cs typeface="Agrandir Bold"/>
                <a:sym typeface="Agrandir Bold"/>
              </a:rPr>
              <a:t>esults and Use Case Example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2ECC48D-04BE-4039-8387-500EEE4143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5138" y="2219325"/>
            <a:ext cx="8398933" cy="4724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B1B37F1-282D-4253-AF90-26586BD591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097" y="2219324"/>
            <a:ext cx="8619067" cy="484822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897A3E0-CFA9-47F7-BA34-D660B429DF3F}"/>
              </a:ext>
            </a:extLst>
          </p:cNvPr>
          <p:cNvSpPr txBox="1"/>
          <p:nvPr/>
        </p:nvSpPr>
        <p:spPr>
          <a:xfrm>
            <a:off x="5116945" y="3837709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35A0C4-D7EF-4290-AE37-850F95A0FDCE}"/>
              </a:ext>
            </a:extLst>
          </p:cNvPr>
          <p:cNvSpPr txBox="1"/>
          <p:nvPr/>
        </p:nvSpPr>
        <p:spPr>
          <a:xfrm>
            <a:off x="661737" y="7149205"/>
            <a:ext cx="824836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effectLst/>
                <a:latin typeface="Agrandir" panose="020B0604020202020204" charset="0"/>
              </a:rPr>
              <a:t>In Regular Days:</a:t>
            </a:r>
          </a:p>
          <a:p>
            <a:r>
              <a:rPr lang="en-US" sz="2000" dirty="0">
                <a:effectLst/>
                <a:latin typeface="Agrandir" panose="020B0604020202020204" charset="0"/>
              </a:rPr>
              <a:t>The </a:t>
            </a:r>
            <a:r>
              <a:rPr lang="en-US" sz="2000" i="1" dirty="0" err="1">
                <a:effectLst/>
                <a:latin typeface="Agrandir" panose="020B0604020202020204" charset="0"/>
              </a:rPr>
              <a:t>farmers_market_pkg.check_inventory_status</a:t>
            </a:r>
            <a:r>
              <a:rPr lang="en-US" sz="2000" i="1" dirty="0">
                <a:effectLst/>
                <a:latin typeface="Agrandir" panose="020B0604020202020204" charset="0"/>
              </a:rPr>
              <a:t> </a:t>
            </a:r>
            <a:r>
              <a:rPr lang="en-US" sz="2000" dirty="0">
                <a:effectLst/>
                <a:latin typeface="Agrandir" panose="020B0604020202020204" charset="0"/>
              </a:rPr>
              <a:t>procedure queries the </a:t>
            </a:r>
            <a:r>
              <a:rPr lang="en-US" sz="2000" i="1" dirty="0" err="1">
                <a:effectLst/>
                <a:latin typeface="Agrandir" panose="020B0604020202020204" charset="0"/>
              </a:rPr>
              <a:t>FarmersMarket_DB</a:t>
            </a:r>
            <a:r>
              <a:rPr lang="en-US" sz="2000" i="1" dirty="0">
                <a:effectLst/>
                <a:latin typeface="Agrandir" panose="020B0604020202020204" charset="0"/>
              </a:rPr>
              <a:t> </a:t>
            </a:r>
            <a:r>
              <a:rPr lang="en-US" sz="2000" dirty="0">
                <a:effectLst/>
                <a:latin typeface="Agrandir" panose="020B0604020202020204" charset="0"/>
              </a:rPr>
              <a:t>to check inventory status for a specific date. </a:t>
            </a:r>
          </a:p>
          <a:p>
            <a:endParaRPr lang="en-US" sz="2000" dirty="0">
              <a:latin typeface="Agrandir" panose="020B0604020202020204" charset="0"/>
            </a:endParaRPr>
          </a:p>
          <a:p>
            <a:r>
              <a:rPr lang="en-US" sz="2000" dirty="0">
                <a:effectLst/>
                <a:latin typeface="Agrandir" panose="020B0604020202020204" charset="0"/>
              </a:rPr>
              <a:t>It determines if the date (27-Mar-2024, a Wednesday) is a holiday and counts related weeks, finding no holidays and 0 weeks. The results are output via </a:t>
            </a:r>
            <a:r>
              <a:rPr lang="en-US" sz="2000" i="1" dirty="0">
                <a:effectLst/>
                <a:latin typeface="Agrandir" panose="020B0604020202020204" charset="0"/>
              </a:rPr>
              <a:t>DBMS_OUTPUT.PUT_LINE</a:t>
            </a:r>
            <a:r>
              <a:rPr lang="en-US" sz="2000" dirty="0">
                <a:effectLst/>
                <a:latin typeface="Agrandir" panose="020B0604020202020204" charset="0"/>
              </a:rPr>
              <a:t>, showing the date, day, holiday count, and weeks, completing in 0.067 seconds.</a:t>
            </a:r>
          </a:p>
        </p:txBody>
      </p:sp>
      <p:sp>
        <p:nvSpPr>
          <p:cNvPr id="16" name="Rectangle 1">
            <a:extLst>
              <a:ext uri="{FF2B5EF4-FFF2-40B4-BE49-F238E27FC236}">
                <a16:creationId xmlns:a16="http://schemas.microsoft.com/office/drawing/2014/main" id="{5A8FB40F-8B1B-4018-9C94-6EAA524B00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49149" y="7155001"/>
            <a:ext cx="8398933" cy="2862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000" dirty="0">
                <a:latin typeface="Agrandir" panose="020B0604020202020204" charset="0"/>
              </a:rPr>
              <a:t>This Oracle SQL trigger (</a:t>
            </a:r>
            <a:r>
              <a:rPr lang="en-US" altLang="en-US" sz="2000" i="1" dirty="0">
                <a:latin typeface="Agrandir" panose="020B0604020202020204" charset="0"/>
              </a:rPr>
              <a:t>TRG_BLOCK_HOLIDAY_PRODUCTS</a:t>
            </a:r>
            <a:r>
              <a:rPr lang="en-US" altLang="en-US" sz="2000" dirty="0">
                <a:latin typeface="Agrandir" panose="020B0604020202020204" charset="0"/>
              </a:rPr>
              <a:t>) is part of the </a:t>
            </a:r>
            <a:r>
              <a:rPr lang="en-US" altLang="en-US" sz="2000" i="1" dirty="0">
                <a:latin typeface="Agrandir" panose="020B0604020202020204" charset="0"/>
              </a:rPr>
              <a:t>FARMERS_MARKET_PKG </a:t>
            </a:r>
            <a:r>
              <a:rPr lang="en-US" altLang="en-US" sz="2000" dirty="0">
                <a:latin typeface="Agrandir" panose="020B0604020202020204" charset="0"/>
              </a:rPr>
              <a:t>package. It is designed to prevent database operations (like insert, update, or delete) on weekends or holidays.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2000" dirty="0">
              <a:latin typeface="Agrandir" panose="020B060402020202020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000" dirty="0">
                <a:latin typeface="Agrandir" panose="020B0604020202020204" charset="0"/>
              </a:rPr>
              <a:t>When a user tries to perform an operation on a restricted day—such as Saturday (23-MAR-2024 in this case)—the trigger executes, checks the day, and raises a custom error (ORA-20010) to block the operation, ensuring data integrity according to business rules.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252</TotalTime>
  <Words>819</Words>
  <Application>Microsoft Office PowerPoint</Application>
  <PresentationFormat>Custom</PresentationFormat>
  <Paragraphs>108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Agrandir Bold</vt:lpstr>
      <vt:lpstr>Arial</vt:lpstr>
      <vt:lpstr>Calibri</vt:lpstr>
      <vt:lpstr>Agrandir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Basique et Simple Gouttes Pastel</dc:title>
  <dc:creator>G.O.D❤️</dc:creator>
  <cp:lastModifiedBy>Aze Solide</cp:lastModifiedBy>
  <cp:revision>22</cp:revision>
  <dcterms:created xsi:type="dcterms:W3CDTF">2006-08-16T00:00:00Z</dcterms:created>
  <dcterms:modified xsi:type="dcterms:W3CDTF">2025-05-24T11:50:08Z</dcterms:modified>
  <dc:identifier>DAGoT4mGSDQ</dc:identifier>
</cp:coreProperties>
</file>